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383" r:id="rId3"/>
    <p:sldId id="357" r:id="rId4"/>
    <p:sldId id="355" r:id="rId5"/>
    <p:sldId id="382" r:id="rId6"/>
    <p:sldId id="375" r:id="rId7"/>
    <p:sldId id="384" r:id="rId8"/>
    <p:sldId id="378" r:id="rId9"/>
    <p:sldId id="380" r:id="rId10"/>
    <p:sldId id="391" r:id="rId11"/>
    <p:sldId id="390" r:id="rId12"/>
    <p:sldId id="320" r:id="rId13"/>
    <p:sldId id="274" r:id="rId14"/>
    <p:sldId id="389" r:id="rId15"/>
    <p:sldId id="388" r:id="rId16"/>
    <p:sldId id="376" r:id="rId17"/>
  </p:sldIdLst>
  <p:sldSz cx="9144000" cy="6858000" type="screen4x3"/>
  <p:notesSz cx="6858000" cy="9144000"/>
  <p:embeddedFontLst>
    <p:embeddedFont>
      <p:font typeface="Calibri" pitchFamily="34" charset="0"/>
      <p:regular r:id="rId19"/>
      <p:bold r:id="rId20"/>
      <p:italic r:id="rId21"/>
      <p:boldItalic r:id="rId22"/>
    </p:embeddedFont>
    <p:embeddedFont>
      <p:font typeface="Trebuchet MS" pitchFamily="34" charset="0"/>
      <p:regular r:id="rId23"/>
      <p:bold r:id="rId24"/>
      <p:italic r:id="rId25"/>
      <p:boldItalic r:id="rId26"/>
    </p:embeddedFont>
  </p:embeddedFontLst>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9933"/>
    <a:srgbClr val="3D4449"/>
    <a:srgbClr val="A9FF53"/>
    <a:srgbClr val="B5D48C"/>
    <a:srgbClr val="D9FFB3"/>
    <a:srgbClr val="FED2D2"/>
    <a:srgbClr val="DCEFFC"/>
    <a:srgbClr val="F9B1B1"/>
    <a:srgbClr val="F79B9B"/>
    <a:srgbClr val="FEF0F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00" autoAdjust="0"/>
  </p:normalViewPr>
  <p:slideViewPr>
    <p:cSldViewPr>
      <p:cViewPr varScale="1">
        <p:scale>
          <a:sx n="121" d="100"/>
          <a:sy n="121" d="100"/>
        </p:scale>
        <p:origin x="-1344" y="-90"/>
      </p:cViewPr>
      <p:guideLst>
        <p:guide orient="horz" pos="2160"/>
        <p:guide pos="2880"/>
      </p:guideLst>
    </p:cSldViewPr>
  </p:slideViewPr>
  <p:outlineViewPr>
    <p:cViewPr>
      <p:scale>
        <a:sx n="33" d="100"/>
        <a:sy n="33" d="100"/>
      </p:scale>
      <p:origin x="0" y="242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49A00F-DB61-4CF6-8CB2-1507C1451B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be presenting my</a:t>
            </a:r>
            <a:r>
              <a:rPr lang="en-US" baseline="0" dirty="0" smtClean="0"/>
              <a:t> work on the Grail Framework which aims to help designers move beyond combat-based quests.</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For the quest goal of befriending an NPC, solutions available may be to help them with a specific problem (possibly leading to a sub-quest), spend time working with the NPC, or get introduced to them by a mutual friend.</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demo is a small prototype of the</a:t>
            </a:r>
            <a:r>
              <a:rPr lang="en-US" baseline="0" dirty="0" smtClean="0"/>
              <a:t> system. The player is in a hotel room, and they currently do not have a quest goal. Through exploration they will receive their next implicit quest goal. As a note, while this prototype uses implicit quest goals instead of explicitly stating them, this is not a requirement for the system.</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Adding options keeps the player engaged as they are offered interesting choices at each quest, instead of the same single solution that is common in many modern-day CRPGs.</a:t>
            </a:r>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playing an RPG, walking</a:t>
            </a:r>
            <a:r>
              <a:rPr lang="en-US" baseline="0" dirty="0" smtClean="0"/>
              <a:t> down the road minding my own business.  When suddenly…</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 mean by that? (next slide)</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in CRPGS, the</a:t>
            </a:r>
            <a:r>
              <a:rPr lang="en-US" baseline="0" dirty="0" smtClean="0"/>
              <a:t> deepest choices are within the combat systems.  Combat has a robust set of systems that have been </a:t>
            </a:r>
            <a:r>
              <a:rPr lang="en-US" baseline="0" dirty="0" smtClean="0"/>
              <a:t>developed for many years, </a:t>
            </a:r>
            <a:r>
              <a:rPr lang="en-US" baseline="0" dirty="0" smtClean="0"/>
              <a:t>so this form of interaction is much easier to implement.</a:t>
            </a:r>
          </a:p>
          <a:p>
            <a:r>
              <a:rPr lang="en-US" dirty="0" smtClean="0"/>
              <a:t>Unfortunately, narrative is</a:t>
            </a:r>
            <a:r>
              <a:rPr lang="en-US" baseline="0" dirty="0" smtClean="0"/>
              <a:t> confined to local, shallow effects to the game world.</a:t>
            </a:r>
          </a:p>
          <a:p>
            <a:r>
              <a:rPr lang="en-US" baseline="0" dirty="0" smtClean="0"/>
              <a:t>To drive home the linear nature of the story, many times this linear story is presented in the form of a cut scene, no interactivity at all.</a:t>
            </a:r>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Quests are the mechanic used to guide</a:t>
            </a:r>
            <a:r>
              <a:rPr lang="en-US" baseline="0" dirty="0" smtClean="0"/>
              <a:t> (or in some cases, dictate) how players move through the story.  It is the source of interaction between the player and the story. Therefore, we focus on quests and how to improve them to open up the options available to the player</a:t>
            </a:r>
            <a:r>
              <a:rPr lang="en-US" baseline="0" dirty="0" smtClean="0"/>
              <a:t>.  Here, the blue boxes are pieces of narrative, and the branching shows quests that can be done in parallel.</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Quests in their current form in CRPGs are presented to the player as a list of tasks to perform. This means that the player is not presented any interesting or meaningful choices, and therefore we use the terminology that quests are not playable.</a:t>
            </a:r>
          </a:p>
          <a:p>
            <a:r>
              <a:rPr lang="en-US" baseline="0" dirty="0" smtClean="0"/>
              <a:t>To create playable quests, new game mechanics are necessary.  In Josh’s talk, he spoke about creating a “social physics”, we are interested in creating “quest physics”.</a:t>
            </a:r>
            <a:endParaRPr lang="en-US" baseline="0" dirty="0" smtClean="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address this problem, we created The </a:t>
            </a:r>
            <a:r>
              <a:rPr lang="en-US" dirty="0" err="1" smtClean="0"/>
              <a:t>GrailGM</a:t>
            </a:r>
            <a:r>
              <a:rPr lang="en-US" baseline="0" dirty="0" smtClean="0"/>
              <a:t> which is a run-time system. </a:t>
            </a:r>
            <a:r>
              <a:rPr lang="en-US" dirty="0" smtClean="0"/>
              <a:t>The </a:t>
            </a:r>
            <a:r>
              <a:rPr lang="en-US" dirty="0" err="1" smtClean="0"/>
              <a:t>GrailGM</a:t>
            </a:r>
            <a:r>
              <a:rPr lang="en-US" dirty="0" smtClean="0"/>
              <a:t> (which</a:t>
            </a:r>
            <a:r>
              <a:rPr lang="en-US" baseline="0" dirty="0" smtClean="0"/>
              <a:t> stands for Game Master, similar to a table-top Game Master) supports the ability to add and modify quests and game objects without requiring the designer to touch every other object.  This is a necessary step towards adding playability to quests; more options means more complexity.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first break quests</a:t>
            </a:r>
            <a:r>
              <a:rPr lang="en-US" baseline="0" dirty="0" smtClean="0"/>
              <a:t> into components which allows for more dynamic </a:t>
            </a:r>
            <a:r>
              <a:rPr lang="en-US" baseline="0" dirty="0" err="1" smtClean="0"/>
              <a:t>recombinations</a:t>
            </a:r>
            <a:r>
              <a:rPr lang="en-US" baseline="0" dirty="0" smtClean="0"/>
              <a:t> in reaction to the player</a:t>
            </a:r>
            <a:r>
              <a:rPr lang="en-US" baseline="0" smtClean="0"/>
              <a:t>. I </a:t>
            </a:r>
            <a:r>
              <a:rPr lang="en-US" baseline="0" dirty="0" smtClean="0"/>
              <a:t>will talk about each part a bit more in detail.</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components we have broken out is quest</a:t>
            </a:r>
            <a:r>
              <a:rPr lang="en-US" baseline="0" dirty="0" smtClean="0"/>
              <a:t> goals.  (definition) </a:t>
            </a:r>
            <a:r>
              <a:rPr lang="en-US" dirty="0" smtClean="0"/>
              <a:t>For instance, a quest to befriend a</a:t>
            </a:r>
            <a:r>
              <a:rPr lang="en-US" baseline="0" dirty="0" smtClean="0"/>
              <a:t> particular NPC would be completed when the player has achieved the friend status with an NPC. </a:t>
            </a:r>
          </a:p>
          <a:p>
            <a:r>
              <a:rPr lang="en-US" baseline="0" dirty="0" smtClean="0"/>
              <a:t>Quest goals are designed with a set of preconditions. The </a:t>
            </a:r>
            <a:r>
              <a:rPr lang="en-US" baseline="0" dirty="0" err="1" smtClean="0"/>
              <a:t>GrailGM’s</a:t>
            </a:r>
            <a:r>
              <a:rPr lang="en-US" baseline="0" dirty="0" smtClean="0"/>
              <a:t> </a:t>
            </a:r>
            <a:r>
              <a:rPr lang="en-US" baseline="0" dirty="0" err="1" smtClean="0"/>
              <a:t>QuestFilter</a:t>
            </a:r>
            <a:r>
              <a:rPr lang="en-US" baseline="0" dirty="0" smtClean="0"/>
              <a:t> searches the Quest Library for a list of quests goals with the preconditions met.</a:t>
            </a:r>
          </a:p>
          <a:p>
            <a:r>
              <a:rPr lang="en-US" baseline="0" dirty="0" smtClean="0"/>
              <a:t>Currently, it picks one randomly, but in the future, a smarter selection method will be employed.</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quests</a:t>
            </a:r>
            <a:r>
              <a:rPr lang="en-US" baseline="0" dirty="0" smtClean="0"/>
              <a:t> no longer come from a particular NPC, this allows for interactions with the NPCs to be part of the player-driving story</a:t>
            </a:r>
            <a:r>
              <a:rPr lang="en-US" baseline="0" dirty="0" smtClean="0"/>
              <a:t>. For instance, the player’s interactions with different NPCs can be used for future quests.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0" y="5181600"/>
            <a:ext cx="9144000" cy="1676400"/>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Calibri" pitchFamily="34" charset="0"/>
            </a:endParaRPr>
          </a:p>
        </p:txBody>
      </p:sp>
      <p:sp>
        <p:nvSpPr>
          <p:cNvPr id="5" name="Rectangle 7"/>
          <p:cNvSpPr>
            <a:spLocks noChangeArrowheads="1"/>
          </p:cNvSpPr>
          <p:nvPr/>
        </p:nvSpPr>
        <p:spPr bwMode="auto">
          <a:xfrm>
            <a:off x="0" y="0"/>
            <a:ext cx="9144000" cy="4724400"/>
          </a:xfrm>
          <a:prstGeom prst="rect">
            <a:avLst/>
          </a:prstGeom>
          <a:solidFill>
            <a:srgbClr val="D5FFAB"/>
          </a:solidFill>
          <a:ln w="12700">
            <a:noFill/>
            <a:miter lim="800000"/>
            <a:headEnd/>
            <a:tailEnd/>
          </a:ln>
          <a:effectLst/>
        </p:spPr>
        <p:txBody>
          <a:bodyPr wrap="none" anchor="ctr"/>
          <a:lstStyle/>
          <a:p>
            <a:pPr algn="ctr">
              <a:defRPr/>
            </a:pPr>
            <a:endParaRPr lang="en-US" dirty="0">
              <a:latin typeface="Calibri" pitchFamily="34" charset="0"/>
            </a:endParaRPr>
          </a:p>
        </p:txBody>
      </p:sp>
      <p:sp>
        <p:nvSpPr>
          <p:cNvPr id="6" name="Rectangle 8"/>
          <p:cNvSpPr>
            <a:spLocks noChangeArrowheads="1"/>
          </p:cNvSpPr>
          <p:nvPr/>
        </p:nvSpPr>
        <p:spPr bwMode="auto">
          <a:xfrm>
            <a:off x="0" y="4648200"/>
            <a:ext cx="9144000" cy="533400"/>
          </a:xfrm>
          <a:prstGeom prst="rect">
            <a:avLst/>
          </a:prstGeom>
          <a:solidFill>
            <a:srgbClr val="161A1C"/>
          </a:solidFill>
          <a:ln w="9525">
            <a:noFill/>
            <a:miter lim="800000"/>
            <a:headEnd/>
            <a:tailEnd/>
          </a:ln>
          <a:effectLst/>
        </p:spPr>
        <p:txBody>
          <a:bodyPr wrap="none" anchor="ctr"/>
          <a:lstStyle/>
          <a:p>
            <a:pPr algn="ctr">
              <a:defRPr/>
            </a:pPr>
            <a:endParaRPr lang="en-US">
              <a:latin typeface="Calibri" pitchFamily="34" charset="0"/>
            </a:endParaRPr>
          </a:p>
        </p:txBody>
      </p:sp>
      <p:sp>
        <p:nvSpPr>
          <p:cNvPr id="7" name="Text Box 10"/>
          <p:cNvSpPr txBox="1">
            <a:spLocks noChangeArrowheads="1"/>
          </p:cNvSpPr>
          <p:nvPr/>
        </p:nvSpPr>
        <p:spPr bwMode="auto">
          <a:xfrm>
            <a:off x="228600" y="4724400"/>
            <a:ext cx="8534400" cy="400050"/>
          </a:xfrm>
          <a:prstGeom prst="rect">
            <a:avLst/>
          </a:prstGeom>
          <a:noFill/>
          <a:ln w="9525">
            <a:noFill/>
            <a:miter lim="800000"/>
            <a:headEnd/>
            <a:tailEnd/>
          </a:ln>
          <a:effectLst/>
        </p:spPr>
        <p:txBody>
          <a:bodyPr>
            <a:spAutoFit/>
          </a:bodyPr>
          <a:lstStyle/>
          <a:p>
            <a:pPr>
              <a:spcBef>
                <a:spcPct val="50000"/>
              </a:spcBef>
              <a:defRPr/>
            </a:pPr>
            <a:r>
              <a:rPr lang="en-US" sz="2000" kern="400" spc="50" dirty="0">
                <a:solidFill>
                  <a:srgbClr val="9ED600"/>
                </a:solidFill>
                <a:latin typeface="Calibri" pitchFamily="34" charset="0"/>
              </a:rPr>
              <a:t>expressive</a:t>
            </a:r>
            <a:r>
              <a:rPr lang="en-US" sz="2000" kern="400" spc="50" dirty="0">
                <a:solidFill>
                  <a:srgbClr val="B3E7FF"/>
                </a:solidFill>
                <a:latin typeface="Calibri" pitchFamily="34" charset="0"/>
              </a:rPr>
              <a:t>intelligence</a:t>
            </a:r>
            <a:r>
              <a:rPr lang="en-US" sz="2000" kern="400" spc="50" dirty="0">
                <a:solidFill>
                  <a:srgbClr val="9ED600"/>
                </a:solidFill>
                <a:latin typeface="Calibri" pitchFamily="34" charset="0"/>
              </a:rPr>
              <a:t>studio</a:t>
            </a:r>
          </a:p>
        </p:txBody>
      </p:sp>
      <p:sp>
        <p:nvSpPr>
          <p:cNvPr id="8" name="Rectangle 7"/>
          <p:cNvSpPr/>
          <p:nvPr/>
        </p:nvSpPr>
        <p:spPr>
          <a:xfrm>
            <a:off x="0" y="5181600"/>
            <a:ext cx="9144000" cy="46038"/>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
        <p:nvSpPr>
          <p:cNvPr id="4098" name="Rectangle 2"/>
          <p:cNvSpPr>
            <a:spLocks noGrp="1" noChangeArrowheads="1"/>
          </p:cNvSpPr>
          <p:nvPr>
            <p:ph type="ctrTitle"/>
          </p:nvPr>
        </p:nvSpPr>
        <p:spPr>
          <a:xfrm>
            <a:off x="228600" y="1981200"/>
            <a:ext cx="7772400" cy="1470025"/>
          </a:xfrm>
        </p:spPr>
        <p:txBody>
          <a:bodyPr/>
          <a:lstStyle>
            <a:lvl1pPr>
              <a:defRPr sz="3200" b="1" spc="0">
                <a:solidFill>
                  <a:srgbClr val="161A1C"/>
                </a:solidFill>
                <a:latin typeface="Calibri" pitchFamily="34" charset="0"/>
              </a:defRPr>
            </a:lvl1pPr>
          </a:lstStyle>
          <a:p>
            <a:r>
              <a:rPr lang="en-US" dirty="0" smtClean="0"/>
              <a:t>Click to edit Master title style</a:t>
            </a:r>
            <a:endParaRPr lang="en-US" dirty="0"/>
          </a:p>
        </p:txBody>
      </p:sp>
      <p:sp>
        <p:nvSpPr>
          <p:cNvPr id="4108" name="Rectangle 12"/>
          <p:cNvSpPr>
            <a:spLocks noGrp="1" noChangeArrowheads="1"/>
          </p:cNvSpPr>
          <p:nvPr>
            <p:ph type="subTitle" sz="quarter" idx="1" hasCustomPrompt="1"/>
          </p:nvPr>
        </p:nvSpPr>
        <p:spPr>
          <a:xfrm>
            <a:off x="228600" y="5638800"/>
            <a:ext cx="6172200" cy="990600"/>
          </a:xfrm>
        </p:spPr>
        <p:txBody>
          <a:bodyPr/>
          <a:lstStyle>
            <a:lvl1pPr marL="0" indent="0">
              <a:buFont typeface="Wingdings" pitchFamily="2" charset="2"/>
              <a:buNone/>
              <a:defRPr sz="1600" baseline="0">
                <a:solidFill>
                  <a:srgbClr val="161A1C"/>
                </a:solidFill>
                <a:latin typeface="Calibri" pitchFamily="34" charset="0"/>
              </a:defRPr>
            </a:lvl1pPr>
          </a:lstStyle>
          <a:p>
            <a:r>
              <a:rPr lang="en-US" dirty="0" smtClean="0"/>
              <a:t>Click to add date &amp; contact info</a:t>
            </a:r>
            <a:endParaRPr lang="en-US" dirty="0"/>
          </a:p>
        </p:txBody>
      </p:sp>
      <p:sp>
        <p:nvSpPr>
          <p:cNvPr id="16" name="Text Placeholder 15"/>
          <p:cNvSpPr>
            <a:spLocks noGrp="1"/>
          </p:cNvSpPr>
          <p:nvPr>
            <p:ph type="body" sz="quarter" idx="10" hasCustomPrompt="1"/>
          </p:nvPr>
        </p:nvSpPr>
        <p:spPr>
          <a:xfrm>
            <a:off x="228600" y="3581400"/>
            <a:ext cx="5029200" cy="685800"/>
          </a:xfrm>
        </p:spPr>
        <p:txBody>
          <a:bodyPr/>
          <a:lstStyle>
            <a:lvl1pPr>
              <a:buNone/>
              <a:defRPr sz="2400">
                <a:solidFill>
                  <a:srgbClr val="161A1C"/>
                </a:solidFill>
              </a:defRPr>
            </a:lvl1pPr>
          </a:lstStyle>
          <a:p>
            <a:pPr lvl="0"/>
            <a:r>
              <a:rPr lang="en-US" dirty="0" smtClean="0"/>
              <a:t>Click to edit author</a:t>
            </a:r>
            <a:endParaRPr lang="en-US" dirty="0"/>
          </a:p>
        </p:txBody>
      </p:sp>
      <p:sp>
        <p:nvSpPr>
          <p:cNvPr id="17" name="TextBox 16"/>
          <p:cNvSpPr txBox="1"/>
          <p:nvPr userDrawn="1"/>
        </p:nvSpPr>
        <p:spPr bwMode="auto">
          <a:xfrm>
            <a:off x="228600" y="5334000"/>
            <a:ext cx="6019800" cy="3385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1600" b="0" i="0" u="none" strike="noStrike" kern="0" cap="none" spc="0" normalizeH="0" baseline="0" noProof="0" dirty="0" smtClean="0">
                <a:ln>
                  <a:noFill/>
                </a:ln>
                <a:solidFill>
                  <a:srgbClr val="161A1C"/>
                </a:solidFill>
                <a:effectLst/>
                <a:uLnTx/>
                <a:uFillTx/>
                <a:latin typeface="Calibri" pitchFamily="34" charset="0"/>
                <a:ea typeface="+mn-ea"/>
                <a:cs typeface="+mn-cs"/>
              </a:rPr>
              <a:t>UC Santa Cruz</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764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0769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762000"/>
            <a:ext cx="9144000" cy="46038"/>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 name="Rectangle 4"/>
          <p:cNvSpPr/>
          <p:nvPr/>
        </p:nvSpPr>
        <p:spPr>
          <a:xfrm>
            <a:off x="0" y="6835775"/>
            <a:ext cx="9144000" cy="44450"/>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9906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161A1C"/>
          </a:solidFill>
          <a:ln w="12700">
            <a:noFill/>
            <a:miter lim="800000"/>
            <a:headEnd/>
            <a:tailEnd/>
          </a:ln>
          <a:effectLst/>
        </p:spPr>
        <p:txBody>
          <a:bodyPr wrap="none" anchor="ctr"/>
          <a:lstStyle/>
          <a:p>
            <a:pPr algn="ctr">
              <a:defRPr/>
            </a:pPr>
            <a:endParaRPr lang="en-US">
              <a:latin typeface="Calibri" pitchFamily="34" charset="0"/>
            </a:endParaRPr>
          </a:p>
        </p:txBody>
      </p:sp>
      <p:sp>
        <p:nvSpPr>
          <p:cNvPr id="1027" name="Rectangle 2"/>
          <p:cNvSpPr>
            <a:spLocks noGrp="1" noChangeArrowheads="1"/>
          </p:cNvSpPr>
          <p:nvPr>
            <p:ph type="title"/>
          </p:nvPr>
        </p:nvSpPr>
        <p:spPr bwMode="auto">
          <a:xfrm>
            <a:off x="304800" y="0"/>
            <a:ext cx="8229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1028" name="Rectangle 3"/>
          <p:cNvSpPr>
            <a:spLocks noGrp="1" noChangeArrowheads="1"/>
          </p:cNvSpPr>
          <p:nvPr>
            <p:ph type="body" idx="1"/>
          </p:nvPr>
        </p:nvSpPr>
        <p:spPr bwMode="auto">
          <a:xfrm>
            <a:off x="228600" y="9906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Rectangle 9"/>
          <p:cNvSpPr>
            <a:spLocks noChangeArrowheads="1"/>
          </p:cNvSpPr>
          <p:nvPr/>
        </p:nvSpPr>
        <p:spPr bwMode="auto">
          <a:xfrm>
            <a:off x="0" y="6605588"/>
            <a:ext cx="9144000" cy="228600"/>
          </a:xfrm>
          <a:prstGeom prst="rect">
            <a:avLst/>
          </a:prstGeom>
          <a:solidFill>
            <a:srgbClr val="161A1C"/>
          </a:solidFill>
          <a:ln w="9525">
            <a:noFill/>
            <a:miter lim="800000"/>
            <a:headEnd/>
            <a:tailEnd/>
          </a:ln>
          <a:effectLst/>
        </p:spPr>
        <p:txBody>
          <a:bodyPr wrap="none" anchor="ctr"/>
          <a:lstStyle/>
          <a:p>
            <a:pPr algn="ctr">
              <a:defRPr/>
            </a:pPr>
            <a:endParaRPr lang="en-US">
              <a:latin typeface="Calibri" pitchFamily="34" charset="0"/>
            </a:endParaRPr>
          </a:p>
        </p:txBody>
      </p:sp>
      <p:sp>
        <p:nvSpPr>
          <p:cNvPr id="1034" name="Text Box 10"/>
          <p:cNvSpPr txBox="1">
            <a:spLocks noChangeArrowheads="1"/>
          </p:cNvSpPr>
          <p:nvPr/>
        </p:nvSpPr>
        <p:spPr bwMode="auto">
          <a:xfrm>
            <a:off x="228600" y="6583363"/>
            <a:ext cx="3581400" cy="276225"/>
          </a:xfrm>
          <a:prstGeom prst="rect">
            <a:avLst/>
          </a:prstGeom>
          <a:noFill/>
          <a:ln w="9525">
            <a:noFill/>
            <a:miter lim="800000"/>
            <a:headEnd/>
            <a:tailEnd/>
          </a:ln>
          <a:effectLst/>
        </p:spPr>
        <p:txBody>
          <a:bodyPr>
            <a:spAutoFit/>
          </a:bodyPr>
          <a:lstStyle/>
          <a:p>
            <a:pPr>
              <a:spcBef>
                <a:spcPct val="50000"/>
              </a:spcBef>
              <a:defRPr/>
            </a:pPr>
            <a:r>
              <a:rPr lang="en-US" sz="1200" dirty="0">
                <a:solidFill>
                  <a:srgbClr val="9ED600"/>
                </a:solidFill>
                <a:latin typeface="Calibri" pitchFamily="34" charset="0"/>
              </a:rPr>
              <a:t>expressive</a:t>
            </a:r>
            <a:r>
              <a:rPr lang="en-US" sz="1200" dirty="0">
                <a:solidFill>
                  <a:srgbClr val="B3E7FF"/>
                </a:solidFill>
                <a:latin typeface="Calibri" pitchFamily="34" charset="0"/>
              </a:rPr>
              <a:t>intelligence</a:t>
            </a:r>
            <a:r>
              <a:rPr lang="en-US" sz="1200" dirty="0">
                <a:solidFill>
                  <a:srgbClr val="9ED600"/>
                </a:solidFill>
                <a:latin typeface="Calibri" pitchFamily="34" charset="0"/>
              </a:rPr>
              <a:t>studio</a:t>
            </a:r>
            <a:r>
              <a:rPr lang="en-US" sz="1200" dirty="0">
                <a:solidFill>
                  <a:schemeClr val="bg1"/>
                </a:solidFill>
                <a:latin typeface="Calibri" pitchFamily="34" charset="0"/>
              </a:rPr>
              <a:t>	</a:t>
            </a:r>
          </a:p>
        </p:txBody>
      </p:sp>
      <p:sp>
        <p:nvSpPr>
          <p:cNvPr id="1036" name="Text Box 12"/>
          <p:cNvSpPr txBox="1">
            <a:spLocks noChangeArrowheads="1"/>
          </p:cNvSpPr>
          <p:nvPr/>
        </p:nvSpPr>
        <p:spPr bwMode="auto">
          <a:xfrm>
            <a:off x="6096000" y="6583363"/>
            <a:ext cx="3048000" cy="274637"/>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B3E7FF"/>
                </a:solidFill>
                <a:latin typeface="Calibri" pitchFamily="34" charset="0"/>
              </a:rPr>
              <a:t>UC Santa Cruz</a:t>
            </a:r>
          </a:p>
        </p:txBody>
      </p:sp>
      <p:sp>
        <p:nvSpPr>
          <p:cNvPr id="8" name="Rectangle 7"/>
          <p:cNvSpPr/>
          <p:nvPr/>
        </p:nvSpPr>
        <p:spPr>
          <a:xfrm>
            <a:off x="0" y="762000"/>
            <a:ext cx="9144000" cy="46038"/>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
        <p:nvSpPr>
          <p:cNvPr id="9" name="Rectangle 8"/>
          <p:cNvSpPr/>
          <p:nvPr/>
        </p:nvSpPr>
        <p:spPr>
          <a:xfrm>
            <a:off x="0" y="6835775"/>
            <a:ext cx="9144000" cy="44450"/>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3600" b="1">
          <a:solidFill>
            <a:srgbClr val="B3E7FF"/>
          </a:solidFill>
          <a:latin typeface="Calibri" pitchFamily="34" charset="0"/>
          <a:ea typeface="+mj-ea"/>
          <a:cs typeface="+mj-cs"/>
        </a:defRPr>
      </a:lvl1pPr>
      <a:lvl2pPr algn="l" rtl="0" eaLnBrk="1" fontAlgn="base" hangingPunct="1">
        <a:spcBef>
          <a:spcPct val="0"/>
        </a:spcBef>
        <a:spcAft>
          <a:spcPct val="0"/>
        </a:spcAft>
        <a:defRPr sz="3600">
          <a:solidFill>
            <a:srgbClr val="B3E7FF"/>
          </a:solidFill>
          <a:latin typeface="Calibri" pitchFamily="34" charset="0"/>
        </a:defRPr>
      </a:lvl2pPr>
      <a:lvl3pPr algn="l" rtl="0" eaLnBrk="1" fontAlgn="base" hangingPunct="1">
        <a:spcBef>
          <a:spcPct val="0"/>
        </a:spcBef>
        <a:spcAft>
          <a:spcPct val="0"/>
        </a:spcAft>
        <a:defRPr sz="3600">
          <a:solidFill>
            <a:srgbClr val="B3E7FF"/>
          </a:solidFill>
          <a:latin typeface="Calibri" pitchFamily="34" charset="0"/>
        </a:defRPr>
      </a:lvl3pPr>
      <a:lvl4pPr algn="l" rtl="0" eaLnBrk="1" fontAlgn="base" hangingPunct="1">
        <a:spcBef>
          <a:spcPct val="0"/>
        </a:spcBef>
        <a:spcAft>
          <a:spcPct val="0"/>
        </a:spcAft>
        <a:defRPr sz="3600">
          <a:solidFill>
            <a:srgbClr val="B3E7FF"/>
          </a:solidFill>
          <a:latin typeface="Calibri" pitchFamily="34" charset="0"/>
        </a:defRPr>
      </a:lvl4pPr>
      <a:lvl5pPr algn="l" rtl="0" eaLnBrk="1" fontAlgn="base" hangingPunct="1">
        <a:spcBef>
          <a:spcPct val="0"/>
        </a:spcBef>
        <a:spcAft>
          <a:spcPct val="0"/>
        </a:spcAft>
        <a:defRPr sz="3600">
          <a:solidFill>
            <a:srgbClr val="B3E7FF"/>
          </a:solidFill>
          <a:latin typeface="Calibri" pitchFamily="34" charset="0"/>
        </a:defRPr>
      </a:lvl5pPr>
      <a:lvl6pPr marL="457200" algn="l" rtl="0" eaLnBrk="1" fontAlgn="base" hangingPunct="1">
        <a:spcBef>
          <a:spcPct val="0"/>
        </a:spcBef>
        <a:spcAft>
          <a:spcPct val="0"/>
        </a:spcAft>
        <a:defRPr sz="2800">
          <a:solidFill>
            <a:schemeClr val="tx2"/>
          </a:solidFill>
          <a:latin typeface="Trebuchet MS" pitchFamily="34" charset="0"/>
        </a:defRPr>
      </a:lvl6pPr>
      <a:lvl7pPr marL="914400" algn="l" rtl="0" eaLnBrk="1" fontAlgn="base" hangingPunct="1">
        <a:spcBef>
          <a:spcPct val="0"/>
        </a:spcBef>
        <a:spcAft>
          <a:spcPct val="0"/>
        </a:spcAft>
        <a:defRPr sz="2800">
          <a:solidFill>
            <a:schemeClr val="tx2"/>
          </a:solidFill>
          <a:latin typeface="Trebuchet MS" pitchFamily="34" charset="0"/>
        </a:defRPr>
      </a:lvl7pPr>
      <a:lvl8pPr marL="1371600" algn="l" rtl="0" eaLnBrk="1" fontAlgn="base" hangingPunct="1">
        <a:spcBef>
          <a:spcPct val="0"/>
        </a:spcBef>
        <a:spcAft>
          <a:spcPct val="0"/>
        </a:spcAft>
        <a:defRPr sz="2800">
          <a:solidFill>
            <a:schemeClr val="tx2"/>
          </a:solidFill>
          <a:latin typeface="Trebuchet MS" pitchFamily="34" charset="0"/>
        </a:defRPr>
      </a:lvl8pPr>
      <a:lvl9pPr marL="1828800" algn="l" rtl="0" eaLnBrk="1" fontAlgn="base" hangingPunct="1">
        <a:spcBef>
          <a:spcPct val="0"/>
        </a:spcBef>
        <a:spcAft>
          <a:spcPct val="0"/>
        </a:spcAft>
        <a:defRPr sz="2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99FF33"/>
        </a:buClr>
        <a:buFont typeface="Wingdings" pitchFamily="2" charset="2"/>
        <a:buChar char="§"/>
        <a:defRPr sz="3200">
          <a:solidFill>
            <a:srgbClr val="3D4449"/>
          </a:solidFill>
          <a:latin typeface="Calibri" pitchFamily="34" charset="0"/>
          <a:ea typeface="+mn-ea"/>
          <a:cs typeface="+mn-cs"/>
        </a:defRPr>
      </a:lvl1pPr>
      <a:lvl2pPr marL="742950" indent="-285750" algn="l" rtl="0" eaLnBrk="1" fontAlgn="base" hangingPunct="1">
        <a:spcBef>
          <a:spcPct val="20000"/>
        </a:spcBef>
        <a:spcAft>
          <a:spcPct val="0"/>
        </a:spcAft>
        <a:buClr>
          <a:srgbClr val="B3E7FF"/>
        </a:buClr>
        <a:buFont typeface="Wingdings" pitchFamily="2" charset="2"/>
        <a:buChar char="§"/>
        <a:defRPr sz="2800">
          <a:solidFill>
            <a:srgbClr val="3D4449"/>
          </a:solidFill>
          <a:latin typeface="Calibri" pitchFamily="34" charset="0"/>
        </a:defRPr>
      </a:lvl2pPr>
      <a:lvl3pPr marL="1143000" indent="-228600" algn="l" rtl="0" eaLnBrk="1" fontAlgn="base" hangingPunct="1">
        <a:spcBef>
          <a:spcPct val="20000"/>
        </a:spcBef>
        <a:spcAft>
          <a:spcPct val="0"/>
        </a:spcAft>
        <a:buClr>
          <a:srgbClr val="B2B2B2"/>
        </a:buClr>
        <a:buFont typeface="Wingdings" pitchFamily="2" charset="2"/>
        <a:buChar char="§"/>
        <a:defRPr sz="2400">
          <a:solidFill>
            <a:srgbClr val="3D4449"/>
          </a:solidFill>
          <a:latin typeface="Calibri" pitchFamily="34" charset="0"/>
        </a:defRPr>
      </a:lvl3pPr>
      <a:lvl4pPr marL="1600200" indent="-228600" algn="l" rtl="0" eaLnBrk="1" fontAlgn="base" hangingPunct="1">
        <a:spcBef>
          <a:spcPct val="20000"/>
        </a:spcBef>
        <a:spcAft>
          <a:spcPct val="0"/>
        </a:spcAft>
        <a:buClr>
          <a:srgbClr val="B2B2B2"/>
        </a:buClr>
        <a:buFont typeface="Wingdings" pitchFamily="2" charset="2"/>
        <a:buChar char="§"/>
        <a:defRPr sz="2000">
          <a:solidFill>
            <a:srgbClr val="3D4449"/>
          </a:solidFill>
          <a:latin typeface="Calibri" pitchFamily="34" charset="0"/>
        </a:defRPr>
      </a:lvl4pPr>
      <a:lvl5pPr marL="2057400" indent="-228600" algn="l" rtl="0" eaLnBrk="1" fontAlgn="base" hangingPunct="1">
        <a:spcBef>
          <a:spcPct val="20000"/>
        </a:spcBef>
        <a:spcAft>
          <a:spcPct val="0"/>
        </a:spcAft>
        <a:buClr>
          <a:srgbClr val="B2B2B2"/>
        </a:buClr>
        <a:buFont typeface="Wingdings" pitchFamily="2" charset="2"/>
        <a:buChar char="§"/>
        <a:defRPr sz="2000">
          <a:solidFill>
            <a:srgbClr val="3D4449"/>
          </a:solidFill>
          <a:latin typeface="Calibri" pitchFamily="34" charset="0"/>
        </a:defRPr>
      </a:lvl5pPr>
      <a:lvl6pPr marL="25146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soe.uc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users.soe.ucsc.edu/~ann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e.ucsc.edu/~anne/" TargetMode="External"/><Relationship Id="rId2" Type="http://schemas.openxmlformats.org/officeDocument/2006/relationships/hyperlink" Target="mailto:anne@soe.ucsc.edu"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686800" cy="1470025"/>
          </a:xfrm>
        </p:spPr>
        <p:txBody>
          <a:bodyPr/>
          <a:lstStyle/>
          <a:p>
            <a:r>
              <a:rPr lang="en-US" sz="4800" dirty="0" smtClean="0">
                <a:solidFill>
                  <a:schemeClr val="tx1">
                    <a:lumMod val="90000"/>
                    <a:lumOff val="10000"/>
                  </a:schemeClr>
                </a:solidFill>
              </a:rPr>
              <a:t>Rules of Engagement</a:t>
            </a:r>
            <a:r>
              <a:rPr lang="en-US" dirty="0" smtClean="0"/>
              <a:t/>
            </a:r>
            <a:br>
              <a:rPr lang="en-US" dirty="0" smtClean="0"/>
            </a:br>
            <a:r>
              <a:rPr lang="en-US" sz="2800" dirty="0" smtClean="0">
                <a:solidFill>
                  <a:schemeClr val="accent6">
                    <a:lumMod val="50000"/>
                  </a:schemeClr>
                </a:solidFill>
              </a:rPr>
              <a:t>Moving beyond combat-based quests</a:t>
            </a:r>
            <a:endParaRPr lang="en-US" sz="2800" dirty="0">
              <a:solidFill>
                <a:schemeClr val="accent6">
                  <a:lumMod val="50000"/>
                </a:schemeClr>
              </a:solidFill>
            </a:endParaRPr>
          </a:p>
        </p:txBody>
      </p:sp>
      <p:sp>
        <p:nvSpPr>
          <p:cNvPr id="3" name="Subtitle 2"/>
          <p:cNvSpPr>
            <a:spLocks noGrp="1"/>
          </p:cNvSpPr>
          <p:nvPr>
            <p:ph type="subTitle" sz="quarter" idx="1"/>
          </p:nvPr>
        </p:nvSpPr>
        <p:spPr/>
        <p:txBody>
          <a:bodyPr/>
          <a:lstStyle/>
          <a:p>
            <a:r>
              <a:rPr lang="en-US" dirty="0" smtClean="0">
                <a:hlinkClick r:id="rId3"/>
              </a:rPr>
              <a:t>anne@soe.ucsc.edu</a:t>
            </a:r>
            <a:endParaRPr lang="en-US" dirty="0" smtClean="0"/>
          </a:p>
          <a:p>
            <a:r>
              <a:rPr lang="en-US" dirty="0" smtClean="0">
                <a:hlinkClick r:id="rId4"/>
              </a:rPr>
              <a:t>http://users.soe.ucsc.edu/~anne/</a:t>
            </a:r>
            <a:endParaRPr lang="en-US" dirty="0" smtClean="0"/>
          </a:p>
          <a:p>
            <a:r>
              <a:rPr lang="en-US" dirty="0" smtClean="0"/>
              <a:t>18 June 2010</a:t>
            </a:r>
            <a:endParaRPr lang="en-US" dirty="0"/>
          </a:p>
        </p:txBody>
      </p:sp>
      <p:sp>
        <p:nvSpPr>
          <p:cNvPr id="4" name="Text Placeholder 3"/>
          <p:cNvSpPr>
            <a:spLocks noGrp="1"/>
          </p:cNvSpPr>
          <p:nvPr>
            <p:ph type="body" sz="quarter" idx="10"/>
          </p:nvPr>
        </p:nvSpPr>
        <p:spPr>
          <a:xfrm>
            <a:off x="228600" y="3581400"/>
            <a:ext cx="7620000" cy="685800"/>
          </a:xfrm>
        </p:spPr>
        <p:txBody>
          <a:bodyPr/>
          <a:lstStyle/>
          <a:p>
            <a:r>
              <a:rPr lang="en-US" dirty="0" smtClean="0">
                <a:solidFill>
                  <a:schemeClr val="accent6">
                    <a:lumMod val="50000"/>
                  </a:schemeClr>
                </a:solidFill>
              </a:rPr>
              <a:t>Anne Sullivan, Michael </a:t>
            </a:r>
            <a:r>
              <a:rPr lang="en-US" dirty="0" err="1" smtClean="0">
                <a:solidFill>
                  <a:schemeClr val="accent6">
                    <a:lumMod val="50000"/>
                  </a:schemeClr>
                </a:solidFill>
              </a:rPr>
              <a:t>Mateas</a:t>
            </a:r>
            <a:r>
              <a:rPr lang="en-US" dirty="0" smtClean="0">
                <a:solidFill>
                  <a:schemeClr val="accent6">
                    <a:lumMod val="50000"/>
                  </a:schemeClr>
                </a:solidFill>
              </a:rPr>
              <a:t>, and Noah </a:t>
            </a:r>
            <a:r>
              <a:rPr lang="en-US" dirty="0" err="1" smtClean="0">
                <a:solidFill>
                  <a:schemeClr val="accent6">
                    <a:lumMod val="50000"/>
                  </a:schemeClr>
                </a:solidFill>
              </a:rPr>
              <a:t>Wardrip-Fruin</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cxnSp>
        <p:nvCxnSpPr>
          <p:cNvPr id="4" name="Straight Connector 3"/>
          <p:cNvCxnSpPr/>
          <p:nvPr/>
        </p:nvCxnSpPr>
        <p:spPr>
          <a:xfrm rot="5400000">
            <a:off x="3238500" y="4914900"/>
            <a:ext cx="1295400" cy="9144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6200000" flipH="1">
            <a:off x="4610100" y="4838700"/>
            <a:ext cx="1219200" cy="9906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 name="Straight Connector 5"/>
          <p:cNvCxnSpPr>
            <a:endCxn id="15" idx="0"/>
          </p:cNvCxnSpPr>
          <p:nvPr/>
        </p:nvCxnSpPr>
        <p:spPr>
          <a:xfrm rot="5400000">
            <a:off x="4171950" y="5086350"/>
            <a:ext cx="762000" cy="381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7" name="Straight Connector 6"/>
          <p:cNvCxnSpPr>
            <a:endCxn id="10" idx="0"/>
          </p:cNvCxnSpPr>
          <p:nvPr/>
        </p:nvCxnSpPr>
        <p:spPr>
          <a:xfrm rot="5400000">
            <a:off x="4305300" y="3771900"/>
            <a:ext cx="685800" cy="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0800000" flipV="1">
            <a:off x="4876800" y="3505200"/>
            <a:ext cx="838200" cy="7620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581400" y="3505200"/>
            <a:ext cx="990600" cy="7620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3657600" y="4114800"/>
            <a:ext cx="1981200" cy="762000"/>
          </a:xfrm>
          <a:prstGeom prst="round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Quest Goal</a:t>
            </a:r>
            <a:endParaRPr lang="en-US" dirty="0"/>
          </a:p>
        </p:txBody>
      </p:sp>
      <p:sp>
        <p:nvSpPr>
          <p:cNvPr id="11" name="Rounded Rectangle 10"/>
          <p:cNvSpPr/>
          <p:nvPr/>
        </p:nvSpPr>
        <p:spPr>
          <a:xfrm>
            <a:off x="3276600" y="3200400"/>
            <a:ext cx="762000" cy="381000"/>
          </a:xfrm>
          <a:prstGeom prst="round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2" name="Rounded Rectangle 11"/>
          <p:cNvSpPr/>
          <p:nvPr/>
        </p:nvSpPr>
        <p:spPr>
          <a:xfrm>
            <a:off x="4267200" y="3200400"/>
            <a:ext cx="762000" cy="381000"/>
          </a:xfrm>
          <a:prstGeom prst="round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3" name="Rounded Rectangle 12"/>
          <p:cNvSpPr/>
          <p:nvPr/>
        </p:nvSpPr>
        <p:spPr>
          <a:xfrm>
            <a:off x="5257800" y="3200400"/>
            <a:ext cx="762000" cy="381000"/>
          </a:xfrm>
          <a:prstGeom prst="round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4" name="Rounded Rectangle 13"/>
          <p:cNvSpPr/>
          <p:nvPr/>
        </p:nvSpPr>
        <p:spPr>
          <a:xfrm>
            <a:off x="2971800" y="59436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
        <p:nvSpPr>
          <p:cNvPr id="15" name="Rounded Rectangle 14"/>
          <p:cNvSpPr/>
          <p:nvPr/>
        </p:nvSpPr>
        <p:spPr>
          <a:xfrm>
            <a:off x="3962400" y="54864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
        <p:nvSpPr>
          <p:cNvPr id="16" name="Rounded Rectangle 15"/>
          <p:cNvSpPr/>
          <p:nvPr/>
        </p:nvSpPr>
        <p:spPr>
          <a:xfrm>
            <a:off x="5029200" y="59436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
        <p:nvSpPr>
          <p:cNvPr id="17" name="Content Placeholder 2"/>
          <p:cNvSpPr>
            <a:spLocks noGrp="1"/>
          </p:cNvSpPr>
          <p:nvPr>
            <p:ph idx="1"/>
          </p:nvPr>
        </p:nvSpPr>
        <p:spPr>
          <a:xfrm>
            <a:off x="152400" y="990600"/>
            <a:ext cx="8839200" cy="5059363"/>
          </a:xfrm>
        </p:spPr>
        <p:txBody>
          <a:bodyPr/>
          <a:lstStyle/>
          <a:p>
            <a:pPr>
              <a:buNone/>
            </a:pPr>
            <a:endParaRPr lang="en-US" dirty="0" smtClean="0"/>
          </a:p>
          <a:p>
            <a:pPr>
              <a:buNone/>
            </a:pPr>
            <a:r>
              <a:rPr lang="en-US" dirty="0" smtClean="0"/>
              <a:t>Solutions are the </a:t>
            </a:r>
            <a:r>
              <a:rPr lang="en-US" b="1" dirty="0" smtClean="0">
                <a:solidFill>
                  <a:schemeClr val="accent2">
                    <a:lumMod val="75000"/>
                  </a:schemeClr>
                </a:solidFill>
              </a:rPr>
              <a:t>available actions </a:t>
            </a:r>
            <a:r>
              <a:rPr lang="en-US" dirty="0" smtClean="0"/>
              <a:t>that the player may take to </a:t>
            </a:r>
            <a:r>
              <a:rPr lang="en-US" b="1" dirty="0" smtClean="0">
                <a:solidFill>
                  <a:schemeClr val="accent2">
                    <a:lumMod val="75000"/>
                  </a:schemeClr>
                </a:solidFill>
              </a:rPr>
              <a:t>complete the quest goal</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a:xfrm>
            <a:off x="228600" y="990600"/>
            <a:ext cx="8686800" cy="5059363"/>
          </a:xfrm>
        </p:spPr>
        <p:txBody>
          <a:bodyPr/>
          <a:lstStyle/>
          <a:p>
            <a:endParaRPr lang="en-US" dirty="0" smtClean="0"/>
          </a:p>
          <a:p>
            <a:pPr algn="ctr">
              <a:buNone/>
            </a:pPr>
            <a:r>
              <a:rPr lang="en-US" dirty="0" smtClean="0"/>
              <a:t>Putting it all together - </a:t>
            </a:r>
            <a:r>
              <a:rPr lang="en-US" b="1" dirty="0" smtClean="0">
                <a:solidFill>
                  <a:schemeClr val="accent2">
                    <a:lumMod val="75000"/>
                  </a:schemeClr>
                </a:solidFill>
              </a:rPr>
              <a:t>demo</a:t>
            </a:r>
            <a:r>
              <a:rPr lang="en-US" dirty="0" smtClean="0">
                <a:solidFill>
                  <a:schemeClr val="accent2">
                    <a:lumMod val="75000"/>
                  </a:schemeClr>
                </a:solidFill>
              </a:rPr>
              <a:t> </a:t>
            </a:r>
            <a:r>
              <a:rPr lang="en-US" b="1" dirty="0" smtClean="0">
                <a:solidFill>
                  <a:schemeClr val="accent2">
                    <a:lumMod val="75000"/>
                  </a:schemeClr>
                </a:solidFill>
              </a:rPr>
              <a:t>time</a:t>
            </a:r>
            <a:r>
              <a:rPr lang="en-US" dirty="0" smtClean="0"/>
              <a:t>!</a:t>
            </a:r>
            <a:endParaRPr lang="en-US" dirty="0"/>
          </a:p>
        </p:txBody>
      </p:sp>
      <p:cxnSp>
        <p:nvCxnSpPr>
          <p:cNvPr id="17" name="Straight Connector 16"/>
          <p:cNvCxnSpPr/>
          <p:nvPr/>
        </p:nvCxnSpPr>
        <p:spPr>
          <a:xfrm rot="5400000">
            <a:off x="3238500" y="4914900"/>
            <a:ext cx="1295400" cy="9144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16200000" flipH="1">
            <a:off x="4610100" y="4838700"/>
            <a:ext cx="1219200" cy="990600"/>
          </a:xfrm>
          <a:prstGeom prst="line">
            <a:avLst/>
          </a:prstGeom>
          <a:ln>
            <a:prstDash val="solid"/>
          </a:ln>
        </p:spPr>
        <p:style>
          <a:lnRef idx="3">
            <a:schemeClr val="dk1"/>
          </a:lnRef>
          <a:fillRef idx="0">
            <a:schemeClr val="dk1"/>
          </a:fillRef>
          <a:effectRef idx="2">
            <a:schemeClr val="dk1"/>
          </a:effectRef>
          <a:fontRef idx="minor">
            <a:schemeClr val="tx1"/>
          </a:fontRef>
        </p:style>
      </p:cxnSp>
      <p:cxnSp>
        <p:nvCxnSpPr>
          <p:cNvPr id="19" name="Straight Connector 18"/>
          <p:cNvCxnSpPr>
            <a:endCxn id="28" idx="0"/>
          </p:cNvCxnSpPr>
          <p:nvPr/>
        </p:nvCxnSpPr>
        <p:spPr>
          <a:xfrm rot="5400000">
            <a:off x="4171950" y="5086350"/>
            <a:ext cx="762000" cy="38100"/>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p:cNvCxnSpPr>
            <a:endCxn id="23" idx="0"/>
          </p:cNvCxnSpPr>
          <p:nvPr/>
        </p:nvCxnSpPr>
        <p:spPr>
          <a:xfrm rot="5400000">
            <a:off x="4305300" y="3771900"/>
            <a:ext cx="685800" cy="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10800000" flipV="1">
            <a:off x="4876800" y="3505200"/>
            <a:ext cx="838200" cy="7620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581400" y="3505200"/>
            <a:ext cx="990600" cy="762000"/>
          </a:xfrm>
          <a:prstGeom prst="line">
            <a:avLst/>
          </a:prstGeom>
          <a:ln>
            <a:prstDash val="solid"/>
          </a:ln>
        </p:spPr>
        <p:style>
          <a:lnRef idx="3">
            <a:schemeClr val="dk1"/>
          </a:lnRef>
          <a:fillRef idx="0">
            <a:schemeClr val="dk1"/>
          </a:fillRef>
          <a:effectRef idx="2">
            <a:schemeClr val="dk1"/>
          </a:effectRef>
          <a:fontRef idx="minor">
            <a:schemeClr val="tx1"/>
          </a:fontRef>
        </p:style>
      </p:cxnSp>
      <p:sp>
        <p:nvSpPr>
          <p:cNvPr id="23" name="Rounded Rectangle 22"/>
          <p:cNvSpPr/>
          <p:nvPr/>
        </p:nvSpPr>
        <p:spPr>
          <a:xfrm>
            <a:off x="3657600" y="4114800"/>
            <a:ext cx="19812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Quest Goal</a:t>
            </a:r>
            <a:endParaRPr lang="en-US" dirty="0"/>
          </a:p>
        </p:txBody>
      </p:sp>
      <p:sp>
        <p:nvSpPr>
          <p:cNvPr id="24" name="Rounded Rectangle 23"/>
          <p:cNvSpPr/>
          <p:nvPr/>
        </p:nvSpPr>
        <p:spPr>
          <a:xfrm>
            <a:off x="32766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25" name="Rounded Rectangle 24"/>
          <p:cNvSpPr/>
          <p:nvPr/>
        </p:nvSpPr>
        <p:spPr>
          <a:xfrm>
            <a:off x="42672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26" name="Rounded Rectangle 25"/>
          <p:cNvSpPr/>
          <p:nvPr/>
        </p:nvSpPr>
        <p:spPr>
          <a:xfrm>
            <a:off x="52578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27" name="Rounded Rectangle 26"/>
          <p:cNvSpPr/>
          <p:nvPr/>
        </p:nvSpPr>
        <p:spPr>
          <a:xfrm>
            <a:off x="2971800" y="59436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
        <p:nvSpPr>
          <p:cNvPr id="28" name="Rounded Rectangle 27"/>
          <p:cNvSpPr/>
          <p:nvPr/>
        </p:nvSpPr>
        <p:spPr>
          <a:xfrm>
            <a:off x="3962400" y="54864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
        <p:nvSpPr>
          <p:cNvPr id="29" name="Rounded Rectangle 28"/>
          <p:cNvSpPr/>
          <p:nvPr/>
        </p:nvSpPr>
        <p:spPr>
          <a:xfrm>
            <a:off x="5029200" y="59436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solidFill>
                  <a:schemeClr val="accent5">
                    <a:lumMod val="90000"/>
                    <a:lumOff val="10000"/>
                  </a:schemeClr>
                </a:solidFill>
              </a:rPr>
              <a:t>By </a:t>
            </a:r>
            <a:r>
              <a:rPr lang="en-US" b="1" dirty="0" smtClean="0">
                <a:solidFill>
                  <a:schemeClr val="accent2">
                    <a:lumMod val="75000"/>
                  </a:schemeClr>
                </a:solidFill>
              </a:rPr>
              <a:t>generating quests </a:t>
            </a:r>
            <a:r>
              <a:rPr lang="en-US" dirty="0" smtClean="0">
                <a:solidFill>
                  <a:schemeClr val="accent5">
                    <a:lumMod val="90000"/>
                    <a:lumOff val="10000"/>
                  </a:schemeClr>
                </a:solidFill>
              </a:rPr>
              <a:t>in response to </a:t>
            </a:r>
            <a:r>
              <a:rPr lang="en-US" b="1" dirty="0" smtClean="0">
                <a:solidFill>
                  <a:schemeClr val="accent2">
                    <a:lumMod val="75000"/>
                  </a:schemeClr>
                </a:solidFill>
              </a:rPr>
              <a:t>player’s actions</a:t>
            </a:r>
            <a:r>
              <a:rPr lang="en-US" dirty="0" smtClean="0">
                <a:solidFill>
                  <a:schemeClr val="accent5">
                    <a:lumMod val="90000"/>
                    <a:lumOff val="10000"/>
                  </a:schemeClr>
                </a:solidFill>
              </a:rPr>
              <a:t>, they are able to have </a:t>
            </a:r>
            <a:r>
              <a:rPr lang="en-US" b="1" dirty="0" smtClean="0">
                <a:solidFill>
                  <a:schemeClr val="accent2">
                    <a:lumMod val="75000"/>
                  </a:schemeClr>
                </a:solidFill>
              </a:rPr>
              <a:t>deeper choices </a:t>
            </a:r>
            <a:r>
              <a:rPr lang="en-US" dirty="0" smtClean="0">
                <a:solidFill>
                  <a:schemeClr val="accent5">
                    <a:lumMod val="90000"/>
                    <a:lumOff val="10000"/>
                  </a:schemeClr>
                </a:solidFill>
              </a:rPr>
              <a:t>within the game narrative.</a:t>
            </a:r>
          </a:p>
          <a:p>
            <a:pPr>
              <a:buNone/>
            </a:pPr>
            <a:endParaRPr lang="en-US" dirty="0" smtClean="0">
              <a:solidFill>
                <a:schemeClr val="accent5">
                  <a:lumMod val="90000"/>
                  <a:lumOff val="1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228600" y="990600"/>
            <a:ext cx="5410200" cy="5059363"/>
          </a:xfrm>
        </p:spPr>
        <p:txBody>
          <a:bodyPr/>
          <a:lstStyle/>
          <a:p>
            <a:pPr>
              <a:buNone/>
            </a:pPr>
            <a:endParaRPr lang="en-US" dirty="0" smtClean="0"/>
          </a:p>
          <a:p>
            <a:pPr>
              <a:buNone/>
            </a:pPr>
            <a:endParaRPr lang="en-US" dirty="0" smtClean="0"/>
          </a:p>
          <a:p>
            <a:pPr>
              <a:buNone/>
            </a:pPr>
            <a:r>
              <a:rPr lang="en-US" sz="4400" dirty="0" smtClean="0"/>
              <a:t>Questions?</a:t>
            </a:r>
          </a:p>
          <a:p>
            <a:pPr>
              <a:buNone/>
            </a:pPr>
            <a:endParaRPr lang="en-US" dirty="0" smtClean="0"/>
          </a:p>
          <a:p>
            <a:pPr>
              <a:buNone/>
            </a:pPr>
            <a:endParaRPr lang="en-US" dirty="0" smtClean="0"/>
          </a:p>
          <a:p>
            <a:pPr>
              <a:buNone/>
            </a:pPr>
            <a:r>
              <a:rPr lang="en-US" sz="2400" dirty="0" smtClean="0"/>
              <a:t>Anne Sullivan</a:t>
            </a:r>
          </a:p>
          <a:p>
            <a:pPr>
              <a:buNone/>
            </a:pPr>
            <a:r>
              <a:rPr lang="en-US" sz="2400" dirty="0" smtClean="0">
                <a:solidFill>
                  <a:schemeClr val="accent2">
                    <a:lumMod val="75000"/>
                  </a:schemeClr>
                </a:solidFill>
                <a:hlinkClick r:id="rId2"/>
              </a:rPr>
              <a:t>anne@soe.ucsc.edu</a:t>
            </a:r>
            <a:endParaRPr lang="en-US" sz="2400" dirty="0" smtClean="0">
              <a:solidFill>
                <a:schemeClr val="accent2">
                  <a:lumMod val="75000"/>
                </a:schemeClr>
              </a:solidFill>
            </a:endParaRPr>
          </a:p>
          <a:p>
            <a:pPr>
              <a:buNone/>
            </a:pPr>
            <a:r>
              <a:rPr lang="en-US" sz="2400" dirty="0" smtClean="0">
                <a:solidFill>
                  <a:schemeClr val="accent2">
                    <a:lumMod val="75000"/>
                  </a:schemeClr>
                </a:solidFill>
                <a:hlinkClick r:id="rId3"/>
              </a:rPr>
              <a:t>http://soe.ucsc.edu/~anne/</a:t>
            </a:r>
            <a:endParaRPr lang="en-US" sz="2400" dirty="0" smtClean="0">
              <a:solidFill>
                <a:schemeClr val="accent2">
                  <a:lumMod val="75000"/>
                </a:schemeClr>
              </a:solidFill>
            </a:endParaRPr>
          </a:p>
          <a:p>
            <a:pPr>
              <a:buNone/>
            </a:pPr>
            <a:endParaRPr lang="en-US" dirty="0"/>
          </a:p>
        </p:txBody>
      </p:sp>
      <p:pic>
        <p:nvPicPr>
          <p:cNvPr id="6" name="Picture 87" descr="question"/>
          <p:cNvPicPr>
            <a:picLocks noChangeAspect="1" noChangeArrowheads="1"/>
          </p:cNvPicPr>
          <p:nvPr/>
        </p:nvPicPr>
        <p:blipFill>
          <a:blip r:embed="rId4" cstate="print"/>
          <a:srcRect l="30000" t="299" r="26250" b="398"/>
          <a:stretch>
            <a:fillRect/>
          </a:stretch>
        </p:blipFill>
        <p:spPr bwMode="auto">
          <a:xfrm>
            <a:off x="5751814" y="813816"/>
            <a:ext cx="3392186" cy="5797296"/>
          </a:xfrm>
          <a:prstGeom prst="rect">
            <a:avLst/>
          </a:prstGeom>
          <a:noFill/>
          <a:ln w="9525">
            <a:noFill/>
            <a:miter lim="800000"/>
            <a:headEnd/>
            <a:tailEnd/>
          </a:ln>
        </p:spPr>
      </p:pic>
      <p:sp>
        <p:nvSpPr>
          <p:cNvPr id="5" name="TextBox 4"/>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World of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2004</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GrailGM</a:t>
            </a:r>
            <a:endParaRPr lang="en-US" dirty="0"/>
          </a:p>
        </p:txBody>
      </p:sp>
      <p:grpSp>
        <p:nvGrpSpPr>
          <p:cNvPr id="3" name="Group 5"/>
          <p:cNvGrpSpPr>
            <a:grpSpLocks noChangeAspect="1"/>
          </p:cNvGrpSpPr>
          <p:nvPr/>
        </p:nvGrpSpPr>
        <p:grpSpPr bwMode="auto">
          <a:xfrm>
            <a:off x="480619" y="1066800"/>
            <a:ext cx="8066774" cy="5257800"/>
            <a:chOff x="6072" y="1450"/>
            <a:chExt cx="5300" cy="5049"/>
          </a:xfrm>
        </p:grpSpPr>
        <p:sp>
          <p:nvSpPr>
            <p:cNvPr id="1030" name="AutoShape 6"/>
            <p:cNvSpPr>
              <a:spLocks noChangeAspect="1" noChangeArrowheads="1"/>
            </p:cNvSpPr>
            <p:nvPr/>
          </p:nvSpPr>
          <p:spPr bwMode="auto">
            <a:xfrm>
              <a:off x="6357" y="1450"/>
              <a:ext cx="4802" cy="504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p:cNvSpPr>
              <a:spLocks noChangeArrowheads="1"/>
            </p:cNvSpPr>
            <p:nvPr/>
          </p:nvSpPr>
          <p:spPr bwMode="auto">
            <a:xfrm>
              <a:off x="7377" y="4059"/>
              <a:ext cx="2706" cy="2440"/>
            </a:xfrm>
            <a:prstGeom prst="roundRect">
              <a:avLst>
                <a:gd name="adj" fmla="val 16667"/>
              </a:avLst>
            </a:prstGeom>
            <a:solidFill>
              <a:srgbClr val="C9F0FF"/>
            </a:solidFill>
            <a:ln w="12700">
              <a:solidFill>
                <a:srgbClr val="7BBAE1"/>
              </a:solidFill>
              <a:round/>
              <a:headEnd/>
              <a:tailEnd/>
            </a:ln>
            <a:effectLst/>
          </p:spPr>
          <p:txBody>
            <a:bodyPr vert="horz" wrap="square" lIns="91440" tIns="0" rIns="9144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cs typeface="Arial" pitchFamily="34" charset="0"/>
                </a:rPr>
                <a:t>GrailGM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7449" y="1500"/>
              <a:ext cx="2570" cy="2380"/>
            </a:xfrm>
            <a:prstGeom prst="roundRect">
              <a:avLst>
                <a:gd name="adj" fmla="val 16667"/>
              </a:avLst>
            </a:prstGeom>
            <a:solidFill>
              <a:srgbClr val="C2FF85"/>
            </a:solidFill>
            <a:ln w="12700">
              <a:solidFill>
                <a:srgbClr val="98BF63"/>
              </a:solidFill>
              <a:round/>
              <a:headEnd/>
              <a:tailEnd/>
            </a:ln>
            <a:effectLst/>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Game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6072" y="4749"/>
              <a:ext cx="860" cy="1581"/>
            </a:xfrm>
            <a:prstGeom prst="flowChartMagneticDisk">
              <a:avLst/>
            </a:prstGeom>
            <a:solidFill>
              <a:srgbClr val="FFE5E5"/>
            </a:solidFill>
            <a:ln w="12700">
              <a:solidFill>
                <a:srgbClr val="FFCDC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Quest Library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AutoShape 10"/>
            <p:cNvSpPr>
              <a:spLocks noChangeArrowheads="1"/>
            </p:cNvSpPr>
            <p:nvPr/>
          </p:nvSpPr>
          <p:spPr bwMode="auto">
            <a:xfrm>
              <a:off x="10512" y="4779"/>
              <a:ext cx="860" cy="1502"/>
            </a:xfrm>
            <a:prstGeom prst="flowChartMagneticDisk">
              <a:avLst/>
            </a:prstGeom>
            <a:solidFill>
              <a:srgbClr val="FFE5E5"/>
            </a:solidFill>
            <a:ln w="12700">
              <a:solidFill>
                <a:srgbClr val="FFCDC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Active Quests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AutoShape 11"/>
            <p:cNvSpPr>
              <a:spLocks noChangeArrowheads="1"/>
            </p:cNvSpPr>
            <p:nvPr/>
          </p:nvSpPr>
          <p:spPr bwMode="auto">
            <a:xfrm>
              <a:off x="7779" y="2039"/>
              <a:ext cx="1951" cy="31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Player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7779" y="2629"/>
              <a:ext cx="1951" cy="31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Game System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7649" y="3189"/>
              <a:ext cx="731" cy="49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Player State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AutoShape 14"/>
            <p:cNvSpPr>
              <a:spLocks noChangeArrowheads="1"/>
            </p:cNvSpPr>
            <p:nvPr/>
          </p:nvSpPr>
          <p:spPr bwMode="auto">
            <a:xfrm>
              <a:off x="9099" y="3189"/>
              <a:ext cx="731" cy="49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World State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AutoShape 15"/>
            <p:cNvSpPr>
              <a:spLocks noChangeArrowheads="1"/>
            </p:cNvSpPr>
            <p:nvPr/>
          </p:nvSpPr>
          <p:spPr bwMode="auto">
            <a:xfrm>
              <a:off x="7580" y="4549"/>
              <a:ext cx="2250" cy="311"/>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Quest Manager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AutoShape 16"/>
            <p:cNvSpPr>
              <a:spLocks noChangeArrowheads="1"/>
            </p:cNvSpPr>
            <p:nvPr/>
          </p:nvSpPr>
          <p:spPr bwMode="auto">
            <a:xfrm>
              <a:off x="7739" y="5303"/>
              <a:ext cx="830" cy="479"/>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Quest Filter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AutoShape 17"/>
            <p:cNvSpPr>
              <a:spLocks noChangeArrowheads="1"/>
            </p:cNvSpPr>
            <p:nvPr/>
          </p:nvSpPr>
          <p:spPr bwMode="auto">
            <a:xfrm>
              <a:off x="8790" y="5283"/>
              <a:ext cx="1039" cy="491"/>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Active Quest Monitor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2" name="AutoShape 18"/>
            <p:cNvCxnSpPr>
              <a:cxnSpLocks noChangeShapeType="1"/>
              <a:stCxn id="1035" idx="2"/>
              <a:endCxn id="1036" idx="0"/>
            </p:cNvCxnSpPr>
            <p:nvPr/>
          </p:nvCxnSpPr>
          <p:spPr bwMode="auto">
            <a:xfrm>
              <a:off x="8755" y="2350"/>
              <a:ext cx="1" cy="279"/>
            </a:xfrm>
            <a:prstGeom prst="straightConnector1">
              <a:avLst/>
            </a:prstGeom>
            <a:noFill/>
            <a:ln w="19050">
              <a:solidFill>
                <a:srgbClr val="1F2427"/>
              </a:solidFill>
              <a:round/>
              <a:headEnd/>
              <a:tailEnd type="triangle" w="med" len="med"/>
            </a:ln>
            <a:effectLst/>
          </p:spPr>
        </p:cxnSp>
        <p:cxnSp>
          <p:nvCxnSpPr>
            <p:cNvPr id="1043" name="AutoShape 19"/>
            <p:cNvCxnSpPr>
              <a:cxnSpLocks noChangeShapeType="1"/>
              <a:stCxn id="1036" idx="2"/>
              <a:endCxn id="1037" idx="0"/>
            </p:cNvCxnSpPr>
            <p:nvPr/>
          </p:nvCxnSpPr>
          <p:spPr bwMode="auto">
            <a:xfrm flipH="1">
              <a:off x="8015" y="2940"/>
              <a:ext cx="740" cy="249"/>
            </a:xfrm>
            <a:prstGeom prst="straightConnector1">
              <a:avLst/>
            </a:prstGeom>
            <a:noFill/>
            <a:ln w="19050">
              <a:solidFill>
                <a:srgbClr val="1F2427"/>
              </a:solidFill>
              <a:round/>
              <a:headEnd/>
              <a:tailEnd type="triangle" w="med" len="med"/>
            </a:ln>
            <a:effectLst/>
          </p:spPr>
        </p:cxnSp>
        <p:cxnSp>
          <p:nvCxnSpPr>
            <p:cNvPr id="1044" name="AutoShape 20"/>
            <p:cNvCxnSpPr>
              <a:cxnSpLocks noChangeShapeType="1"/>
              <a:stCxn id="1036" idx="2"/>
              <a:endCxn id="1038" idx="0"/>
            </p:cNvCxnSpPr>
            <p:nvPr/>
          </p:nvCxnSpPr>
          <p:spPr bwMode="auto">
            <a:xfrm>
              <a:off x="8755" y="2940"/>
              <a:ext cx="710" cy="249"/>
            </a:xfrm>
            <a:prstGeom prst="straightConnector1">
              <a:avLst/>
            </a:prstGeom>
            <a:noFill/>
            <a:ln w="19050">
              <a:solidFill>
                <a:srgbClr val="1F2427"/>
              </a:solidFill>
              <a:round/>
              <a:headEnd/>
              <a:tailEnd type="triangle" w="med" len="med"/>
            </a:ln>
            <a:effectLst/>
          </p:spPr>
        </p:cxnSp>
        <p:cxnSp>
          <p:nvCxnSpPr>
            <p:cNvPr id="1045" name="AutoShape 21"/>
            <p:cNvCxnSpPr>
              <a:cxnSpLocks noChangeShapeType="1"/>
              <a:stCxn id="1039" idx="0"/>
              <a:endCxn id="1037" idx="2"/>
            </p:cNvCxnSpPr>
            <p:nvPr/>
          </p:nvCxnSpPr>
          <p:spPr bwMode="auto">
            <a:xfrm flipH="1" flipV="1">
              <a:off x="8015" y="3680"/>
              <a:ext cx="690" cy="869"/>
            </a:xfrm>
            <a:prstGeom prst="straightConnector1">
              <a:avLst/>
            </a:prstGeom>
            <a:noFill/>
            <a:ln w="19050">
              <a:solidFill>
                <a:srgbClr val="1F2427"/>
              </a:solidFill>
              <a:round/>
              <a:headEnd/>
              <a:tailEnd type="triangle" w="med" len="med"/>
            </a:ln>
            <a:effectLst/>
          </p:spPr>
        </p:cxnSp>
        <p:cxnSp>
          <p:nvCxnSpPr>
            <p:cNvPr id="1046" name="AutoShape 22"/>
            <p:cNvCxnSpPr>
              <a:cxnSpLocks noChangeShapeType="1"/>
              <a:stCxn id="1039" idx="0"/>
              <a:endCxn id="1038" idx="2"/>
            </p:cNvCxnSpPr>
            <p:nvPr/>
          </p:nvCxnSpPr>
          <p:spPr bwMode="auto">
            <a:xfrm flipV="1">
              <a:off x="8705" y="3680"/>
              <a:ext cx="760" cy="869"/>
            </a:xfrm>
            <a:prstGeom prst="straightConnector1">
              <a:avLst/>
            </a:prstGeom>
            <a:noFill/>
            <a:ln w="19050">
              <a:solidFill>
                <a:srgbClr val="1F2427"/>
              </a:solidFill>
              <a:round/>
              <a:headEnd/>
              <a:tailEnd type="triangle" w="med" len="med"/>
            </a:ln>
            <a:effectLst/>
          </p:spPr>
        </p:cxnSp>
        <p:cxnSp>
          <p:nvCxnSpPr>
            <p:cNvPr id="1047" name="AutoShape 23"/>
            <p:cNvCxnSpPr>
              <a:cxnSpLocks noChangeShapeType="1"/>
              <a:stCxn id="1040" idx="0"/>
              <a:endCxn id="1039" idx="2"/>
            </p:cNvCxnSpPr>
            <p:nvPr/>
          </p:nvCxnSpPr>
          <p:spPr bwMode="auto">
            <a:xfrm flipV="1">
              <a:off x="8154" y="4860"/>
              <a:ext cx="551" cy="443"/>
            </a:xfrm>
            <a:prstGeom prst="straightConnector1">
              <a:avLst/>
            </a:prstGeom>
            <a:noFill/>
            <a:ln w="19050">
              <a:solidFill>
                <a:srgbClr val="1F2427"/>
              </a:solidFill>
              <a:round/>
              <a:headEnd/>
              <a:tailEnd type="triangle" w="med" len="med"/>
            </a:ln>
            <a:effectLst/>
          </p:spPr>
        </p:cxnSp>
        <p:cxnSp>
          <p:nvCxnSpPr>
            <p:cNvPr id="1048" name="AutoShape 24"/>
            <p:cNvCxnSpPr>
              <a:cxnSpLocks noChangeShapeType="1"/>
              <a:stCxn id="1041" idx="0"/>
              <a:endCxn id="1039" idx="2"/>
            </p:cNvCxnSpPr>
            <p:nvPr/>
          </p:nvCxnSpPr>
          <p:spPr bwMode="auto">
            <a:xfrm flipH="1" flipV="1">
              <a:off x="8705" y="4860"/>
              <a:ext cx="605" cy="423"/>
            </a:xfrm>
            <a:prstGeom prst="straightConnector1">
              <a:avLst/>
            </a:prstGeom>
            <a:noFill/>
            <a:ln w="19050">
              <a:solidFill>
                <a:srgbClr val="1F2427"/>
              </a:solidFill>
              <a:round/>
              <a:headEnd/>
              <a:tailEnd type="triangle" w="med" len="med"/>
            </a:ln>
            <a:effectLst/>
          </p:spPr>
        </p:cxnSp>
        <p:cxnSp>
          <p:nvCxnSpPr>
            <p:cNvPr id="1049" name="AutoShape 25"/>
            <p:cNvCxnSpPr>
              <a:cxnSpLocks noChangeShapeType="1"/>
              <a:stCxn id="1033" idx="4"/>
              <a:endCxn id="1040" idx="1"/>
            </p:cNvCxnSpPr>
            <p:nvPr/>
          </p:nvCxnSpPr>
          <p:spPr bwMode="auto">
            <a:xfrm>
              <a:off x="6932" y="5539"/>
              <a:ext cx="807" cy="3"/>
            </a:xfrm>
            <a:prstGeom prst="straightConnector1">
              <a:avLst/>
            </a:prstGeom>
            <a:noFill/>
            <a:ln w="19050">
              <a:solidFill>
                <a:srgbClr val="1F2427"/>
              </a:solidFill>
              <a:round/>
              <a:headEnd/>
              <a:tailEnd type="triangle" w="med" len="med"/>
            </a:ln>
            <a:effectLst/>
          </p:spPr>
        </p:cxnSp>
        <p:cxnSp>
          <p:nvCxnSpPr>
            <p:cNvPr id="1050" name="AutoShape 26"/>
            <p:cNvCxnSpPr>
              <a:cxnSpLocks noChangeShapeType="1"/>
              <a:stCxn id="1034" idx="2"/>
              <a:endCxn id="1041" idx="3"/>
            </p:cNvCxnSpPr>
            <p:nvPr/>
          </p:nvCxnSpPr>
          <p:spPr bwMode="auto">
            <a:xfrm rot="10800000">
              <a:off x="9829" y="5529"/>
              <a:ext cx="683" cy="1"/>
            </a:xfrm>
            <a:prstGeom prst="straightConnector1">
              <a:avLst/>
            </a:prstGeom>
            <a:noFill/>
            <a:ln w="19050">
              <a:solidFill>
                <a:srgbClr val="1F2427"/>
              </a:solidFill>
              <a:round/>
              <a:headEnd/>
              <a:tailEnd type="triangle" w="med" len="med"/>
            </a:ln>
            <a:effectLst/>
          </p:spPr>
        </p:cxnSp>
        <p:cxnSp>
          <p:nvCxnSpPr>
            <p:cNvPr id="1051" name="AutoShape 27"/>
            <p:cNvCxnSpPr>
              <a:cxnSpLocks noChangeShapeType="1"/>
              <a:stCxn id="1039" idx="3"/>
              <a:endCxn id="1035" idx="3"/>
            </p:cNvCxnSpPr>
            <p:nvPr/>
          </p:nvCxnSpPr>
          <p:spPr bwMode="auto">
            <a:xfrm flipH="1" flipV="1">
              <a:off x="9730" y="2195"/>
              <a:ext cx="100" cy="2510"/>
            </a:xfrm>
            <a:prstGeom prst="curvedConnector3">
              <a:avLst>
                <a:gd name="adj1" fmla="val -360000"/>
              </a:avLst>
            </a:prstGeom>
            <a:noFill/>
            <a:ln w="19050">
              <a:solidFill>
                <a:srgbClr val="1F2427"/>
              </a:solidFill>
              <a:round/>
              <a:headEnd/>
              <a:tailEnd type="triangle" w="med" len="med"/>
            </a:ln>
            <a:effectLst/>
          </p:spPr>
        </p:cxnSp>
        <p:sp>
          <p:nvSpPr>
            <p:cNvPr id="1052" name="Text Box 28"/>
            <p:cNvSpPr txBox="1">
              <a:spLocks noChangeArrowheads="1"/>
            </p:cNvSpPr>
            <p:nvPr/>
          </p:nvSpPr>
          <p:spPr bwMode="auto">
            <a:xfrm>
              <a:off x="8715" y="2330"/>
              <a:ext cx="1870"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takes actions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Text Box 29"/>
            <p:cNvSpPr txBox="1">
              <a:spLocks noChangeArrowheads="1"/>
            </p:cNvSpPr>
            <p:nvPr/>
          </p:nvSpPr>
          <p:spPr bwMode="auto">
            <a:xfrm>
              <a:off x="8560" y="3031"/>
              <a:ext cx="719"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updates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Text Box 30"/>
            <p:cNvSpPr txBox="1">
              <a:spLocks noChangeArrowheads="1"/>
            </p:cNvSpPr>
            <p:nvPr/>
          </p:nvSpPr>
          <p:spPr bwMode="auto">
            <a:xfrm>
              <a:off x="8481" y="4059"/>
              <a:ext cx="880"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monitors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Text Box 31"/>
            <p:cNvSpPr txBox="1">
              <a:spLocks noChangeArrowheads="1"/>
            </p:cNvSpPr>
            <p:nvPr/>
          </p:nvSpPr>
          <p:spPr bwMode="auto">
            <a:xfrm>
              <a:off x="7709" y="4849"/>
              <a:ext cx="1299"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suggests quests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Text Box 32"/>
            <p:cNvSpPr txBox="1">
              <a:spLocks noChangeArrowheads="1"/>
            </p:cNvSpPr>
            <p:nvPr/>
          </p:nvSpPr>
          <p:spPr bwMode="auto">
            <a:xfrm>
              <a:off x="8960" y="4849"/>
              <a:ext cx="1266" cy="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informs of completed quests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57" name="Text Box 33"/>
          <p:cNvSpPr txBox="1">
            <a:spLocks noChangeArrowheads="1"/>
          </p:cNvSpPr>
          <p:nvPr/>
        </p:nvSpPr>
        <p:spPr bwMode="auto">
          <a:xfrm>
            <a:off x="6781800" y="2971800"/>
            <a:ext cx="1955812" cy="745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offers new quests, quest-related actions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owchart: Merge 32"/>
          <p:cNvSpPr/>
          <p:nvPr/>
        </p:nvSpPr>
        <p:spPr>
          <a:xfrm rot="21034242">
            <a:off x="7786505" y="5367518"/>
            <a:ext cx="1066800" cy="914400"/>
          </a:xfrm>
          <a:prstGeom prst="flowChartMerg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2" name="Flowchart: Merge 31"/>
          <p:cNvSpPr/>
          <p:nvPr/>
        </p:nvSpPr>
        <p:spPr>
          <a:xfrm rot="20774329">
            <a:off x="1160247" y="6514559"/>
            <a:ext cx="1066800" cy="914400"/>
          </a:xfrm>
          <a:prstGeom prst="flowChartMerg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2" name="Title 1"/>
          <p:cNvSpPr>
            <a:spLocks noGrp="1"/>
          </p:cNvSpPr>
          <p:nvPr>
            <p:ph type="title"/>
          </p:nvPr>
        </p:nvSpPr>
        <p:spPr/>
        <p:txBody>
          <a:bodyPr/>
          <a:lstStyle/>
          <a:p>
            <a:r>
              <a:rPr lang="en-US" dirty="0" smtClean="0"/>
              <a:t>The </a:t>
            </a:r>
            <a:r>
              <a:rPr lang="en-US" dirty="0" err="1" smtClean="0"/>
              <a:t>GrailGM</a:t>
            </a:r>
            <a:endParaRPr lang="en-US" dirty="0"/>
          </a:p>
        </p:txBody>
      </p:sp>
      <p:grpSp>
        <p:nvGrpSpPr>
          <p:cNvPr id="3" name="Group 5"/>
          <p:cNvGrpSpPr>
            <a:grpSpLocks noChangeAspect="1"/>
          </p:cNvGrpSpPr>
          <p:nvPr/>
        </p:nvGrpSpPr>
        <p:grpSpPr bwMode="auto">
          <a:xfrm rot="21016996">
            <a:off x="480619" y="1066800"/>
            <a:ext cx="8066774" cy="5257800"/>
            <a:chOff x="6072" y="1450"/>
            <a:chExt cx="5300" cy="5049"/>
          </a:xfrm>
        </p:grpSpPr>
        <p:sp>
          <p:nvSpPr>
            <p:cNvPr id="1030" name="AutoShape 6"/>
            <p:cNvSpPr>
              <a:spLocks noChangeAspect="1" noChangeArrowheads="1"/>
            </p:cNvSpPr>
            <p:nvPr/>
          </p:nvSpPr>
          <p:spPr bwMode="auto">
            <a:xfrm>
              <a:off x="6357" y="1450"/>
              <a:ext cx="4802" cy="504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p:cNvSpPr>
              <a:spLocks noChangeArrowheads="1"/>
            </p:cNvSpPr>
            <p:nvPr/>
          </p:nvSpPr>
          <p:spPr bwMode="auto">
            <a:xfrm>
              <a:off x="7377" y="4059"/>
              <a:ext cx="2706" cy="2440"/>
            </a:xfrm>
            <a:prstGeom prst="roundRect">
              <a:avLst>
                <a:gd name="adj" fmla="val 16667"/>
              </a:avLst>
            </a:prstGeom>
            <a:solidFill>
              <a:srgbClr val="C9F0FF"/>
            </a:solidFill>
            <a:ln w="12700">
              <a:solidFill>
                <a:srgbClr val="7BBAE1"/>
              </a:solidFill>
              <a:round/>
              <a:headEnd/>
              <a:tailEnd/>
            </a:ln>
            <a:effectLst/>
          </p:spPr>
          <p:txBody>
            <a:bodyPr vert="horz" wrap="square" lIns="91440" tIns="0" rIns="9144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cs typeface="Arial" pitchFamily="34" charset="0"/>
                </a:rPr>
                <a:t>GrailGM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7449" y="1500"/>
              <a:ext cx="2570" cy="2380"/>
            </a:xfrm>
            <a:prstGeom prst="roundRect">
              <a:avLst>
                <a:gd name="adj" fmla="val 16667"/>
              </a:avLst>
            </a:prstGeom>
            <a:solidFill>
              <a:srgbClr val="C2FF85"/>
            </a:solidFill>
            <a:ln w="12700">
              <a:solidFill>
                <a:srgbClr val="98BF63"/>
              </a:solidFill>
              <a:round/>
              <a:headEnd/>
              <a:tailEnd/>
            </a:ln>
            <a:effectLst/>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Game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6072" y="4749"/>
              <a:ext cx="860" cy="1581"/>
            </a:xfrm>
            <a:prstGeom prst="flowChartMagneticDisk">
              <a:avLst/>
            </a:prstGeom>
            <a:solidFill>
              <a:srgbClr val="FFE5E5"/>
            </a:solidFill>
            <a:ln w="12700">
              <a:solidFill>
                <a:srgbClr val="FFCDC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Quest Library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AutoShape 10"/>
            <p:cNvSpPr>
              <a:spLocks noChangeArrowheads="1"/>
            </p:cNvSpPr>
            <p:nvPr/>
          </p:nvSpPr>
          <p:spPr bwMode="auto">
            <a:xfrm>
              <a:off x="10512" y="4779"/>
              <a:ext cx="860" cy="1502"/>
            </a:xfrm>
            <a:prstGeom prst="flowChartMagneticDisk">
              <a:avLst/>
            </a:prstGeom>
            <a:solidFill>
              <a:srgbClr val="FFE5E5"/>
            </a:solidFill>
            <a:ln w="12700">
              <a:solidFill>
                <a:srgbClr val="FFCDC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Active Quests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AutoShape 11"/>
            <p:cNvSpPr>
              <a:spLocks noChangeArrowheads="1"/>
            </p:cNvSpPr>
            <p:nvPr/>
          </p:nvSpPr>
          <p:spPr bwMode="auto">
            <a:xfrm>
              <a:off x="7779" y="2039"/>
              <a:ext cx="1951" cy="31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Player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7779" y="2629"/>
              <a:ext cx="1951" cy="31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Game System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7649" y="3189"/>
              <a:ext cx="731" cy="49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Player State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AutoShape 14"/>
            <p:cNvSpPr>
              <a:spLocks noChangeArrowheads="1"/>
            </p:cNvSpPr>
            <p:nvPr/>
          </p:nvSpPr>
          <p:spPr bwMode="auto">
            <a:xfrm>
              <a:off x="9099" y="3189"/>
              <a:ext cx="731" cy="49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World State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AutoShape 15"/>
            <p:cNvSpPr>
              <a:spLocks noChangeArrowheads="1"/>
            </p:cNvSpPr>
            <p:nvPr/>
          </p:nvSpPr>
          <p:spPr bwMode="auto">
            <a:xfrm>
              <a:off x="7580" y="4549"/>
              <a:ext cx="2250" cy="311"/>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Quest Manager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AutoShape 16"/>
            <p:cNvSpPr>
              <a:spLocks noChangeArrowheads="1"/>
            </p:cNvSpPr>
            <p:nvPr/>
          </p:nvSpPr>
          <p:spPr bwMode="auto">
            <a:xfrm>
              <a:off x="7739" y="5303"/>
              <a:ext cx="830" cy="479"/>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Quest Filter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AutoShape 17"/>
            <p:cNvSpPr>
              <a:spLocks noChangeArrowheads="1"/>
            </p:cNvSpPr>
            <p:nvPr/>
          </p:nvSpPr>
          <p:spPr bwMode="auto">
            <a:xfrm>
              <a:off x="8790" y="5283"/>
              <a:ext cx="1039" cy="491"/>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Active Quest Monitor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2" name="AutoShape 18"/>
            <p:cNvCxnSpPr>
              <a:cxnSpLocks noChangeShapeType="1"/>
              <a:stCxn id="1035" idx="2"/>
              <a:endCxn id="1036" idx="0"/>
            </p:cNvCxnSpPr>
            <p:nvPr/>
          </p:nvCxnSpPr>
          <p:spPr bwMode="auto">
            <a:xfrm>
              <a:off x="8755" y="2350"/>
              <a:ext cx="1" cy="279"/>
            </a:xfrm>
            <a:prstGeom prst="straightConnector1">
              <a:avLst/>
            </a:prstGeom>
            <a:noFill/>
            <a:ln w="19050">
              <a:solidFill>
                <a:srgbClr val="1F2427"/>
              </a:solidFill>
              <a:round/>
              <a:headEnd/>
              <a:tailEnd type="triangle" w="med" len="med"/>
            </a:ln>
            <a:effectLst/>
          </p:spPr>
        </p:cxnSp>
        <p:cxnSp>
          <p:nvCxnSpPr>
            <p:cNvPr id="1043" name="AutoShape 19"/>
            <p:cNvCxnSpPr>
              <a:cxnSpLocks noChangeShapeType="1"/>
              <a:stCxn id="1036" idx="2"/>
              <a:endCxn id="1037" idx="0"/>
            </p:cNvCxnSpPr>
            <p:nvPr/>
          </p:nvCxnSpPr>
          <p:spPr bwMode="auto">
            <a:xfrm flipH="1">
              <a:off x="8015" y="2940"/>
              <a:ext cx="740" cy="249"/>
            </a:xfrm>
            <a:prstGeom prst="straightConnector1">
              <a:avLst/>
            </a:prstGeom>
            <a:noFill/>
            <a:ln w="19050">
              <a:solidFill>
                <a:srgbClr val="1F2427"/>
              </a:solidFill>
              <a:round/>
              <a:headEnd/>
              <a:tailEnd type="triangle" w="med" len="med"/>
            </a:ln>
            <a:effectLst/>
          </p:spPr>
        </p:cxnSp>
        <p:cxnSp>
          <p:nvCxnSpPr>
            <p:cNvPr id="1044" name="AutoShape 20"/>
            <p:cNvCxnSpPr>
              <a:cxnSpLocks noChangeShapeType="1"/>
              <a:stCxn id="1036" idx="2"/>
              <a:endCxn id="1038" idx="0"/>
            </p:cNvCxnSpPr>
            <p:nvPr/>
          </p:nvCxnSpPr>
          <p:spPr bwMode="auto">
            <a:xfrm>
              <a:off x="8755" y="2940"/>
              <a:ext cx="710" cy="249"/>
            </a:xfrm>
            <a:prstGeom prst="straightConnector1">
              <a:avLst/>
            </a:prstGeom>
            <a:noFill/>
            <a:ln w="19050">
              <a:solidFill>
                <a:srgbClr val="1F2427"/>
              </a:solidFill>
              <a:round/>
              <a:headEnd/>
              <a:tailEnd type="triangle" w="med" len="med"/>
            </a:ln>
            <a:effectLst/>
          </p:spPr>
        </p:cxnSp>
        <p:cxnSp>
          <p:nvCxnSpPr>
            <p:cNvPr id="1045" name="AutoShape 21"/>
            <p:cNvCxnSpPr>
              <a:cxnSpLocks noChangeShapeType="1"/>
              <a:stCxn id="1039" idx="0"/>
              <a:endCxn id="1037" idx="2"/>
            </p:cNvCxnSpPr>
            <p:nvPr/>
          </p:nvCxnSpPr>
          <p:spPr bwMode="auto">
            <a:xfrm flipH="1" flipV="1">
              <a:off x="8015" y="3680"/>
              <a:ext cx="690" cy="869"/>
            </a:xfrm>
            <a:prstGeom prst="straightConnector1">
              <a:avLst/>
            </a:prstGeom>
            <a:noFill/>
            <a:ln w="19050">
              <a:solidFill>
                <a:srgbClr val="1F2427"/>
              </a:solidFill>
              <a:round/>
              <a:headEnd/>
              <a:tailEnd type="triangle" w="med" len="med"/>
            </a:ln>
            <a:effectLst/>
          </p:spPr>
        </p:cxnSp>
        <p:cxnSp>
          <p:nvCxnSpPr>
            <p:cNvPr id="1046" name="AutoShape 22"/>
            <p:cNvCxnSpPr>
              <a:cxnSpLocks noChangeShapeType="1"/>
              <a:stCxn id="1039" idx="0"/>
              <a:endCxn id="1038" idx="2"/>
            </p:cNvCxnSpPr>
            <p:nvPr/>
          </p:nvCxnSpPr>
          <p:spPr bwMode="auto">
            <a:xfrm flipV="1">
              <a:off x="8705" y="3680"/>
              <a:ext cx="760" cy="869"/>
            </a:xfrm>
            <a:prstGeom prst="straightConnector1">
              <a:avLst/>
            </a:prstGeom>
            <a:noFill/>
            <a:ln w="19050">
              <a:solidFill>
                <a:srgbClr val="1F2427"/>
              </a:solidFill>
              <a:round/>
              <a:headEnd/>
              <a:tailEnd type="triangle" w="med" len="med"/>
            </a:ln>
            <a:effectLst/>
          </p:spPr>
        </p:cxnSp>
        <p:cxnSp>
          <p:nvCxnSpPr>
            <p:cNvPr id="1047" name="AutoShape 23"/>
            <p:cNvCxnSpPr>
              <a:cxnSpLocks noChangeShapeType="1"/>
              <a:stCxn id="1040" idx="0"/>
              <a:endCxn id="1039" idx="2"/>
            </p:cNvCxnSpPr>
            <p:nvPr/>
          </p:nvCxnSpPr>
          <p:spPr bwMode="auto">
            <a:xfrm flipV="1">
              <a:off x="8154" y="4860"/>
              <a:ext cx="551" cy="443"/>
            </a:xfrm>
            <a:prstGeom prst="straightConnector1">
              <a:avLst/>
            </a:prstGeom>
            <a:noFill/>
            <a:ln w="19050">
              <a:solidFill>
                <a:srgbClr val="1F2427"/>
              </a:solidFill>
              <a:round/>
              <a:headEnd/>
              <a:tailEnd type="triangle" w="med" len="med"/>
            </a:ln>
            <a:effectLst/>
          </p:spPr>
        </p:cxnSp>
        <p:cxnSp>
          <p:nvCxnSpPr>
            <p:cNvPr id="1048" name="AutoShape 24"/>
            <p:cNvCxnSpPr>
              <a:cxnSpLocks noChangeShapeType="1"/>
              <a:stCxn id="1041" idx="0"/>
              <a:endCxn id="1039" idx="2"/>
            </p:cNvCxnSpPr>
            <p:nvPr/>
          </p:nvCxnSpPr>
          <p:spPr bwMode="auto">
            <a:xfrm flipH="1" flipV="1">
              <a:off x="8705" y="4860"/>
              <a:ext cx="605" cy="423"/>
            </a:xfrm>
            <a:prstGeom prst="straightConnector1">
              <a:avLst/>
            </a:prstGeom>
            <a:noFill/>
            <a:ln w="19050">
              <a:solidFill>
                <a:srgbClr val="1F2427"/>
              </a:solidFill>
              <a:round/>
              <a:headEnd/>
              <a:tailEnd type="triangle" w="med" len="med"/>
            </a:ln>
            <a:effectLst/>
          </p:spPr>
        </p:cxnSp>
        <p:cxnSp>
          <p:nvCxnSpPr>
            <p:cNvPr id="1049" name="AutoShape 25"/>
            <p:cNvCxnSpPr>
              <a:cxnSpLocks noChangeShapeType="1"/>
              <a:stCxn id="1033" idx="4"/>
              <a:endCxn id="1040" idx="1"/>
            </p:cNvCxnSpPr>
            <p:nvPr/>
          </p:nvCxnSpPr>
          <p:spPr bwMode="auto">
            <a:xfrm>
              <a:off x="6932" y="5539"/>
              <a:ext cx="807" cy="3"/>
            </a:xfrm>
            <a:prstGeom prst="straightConnector1">
              <a:avLst/>
            </a:prstGeom>
            <a:noFill/>
            <a:ln w="19050">
              <a:solidFill>
                <a:srgbClr val="1F2427"/>
              </a:solidFill>
              <a:round/>
              <a:headEnd/>
              <a:tailEnd type="triangle" w="med" len="med"/>
            </a:ln>
            <a:effectLst/>
          </p:spPr>
        </p:cxnSp>
        <p:cxnSp>
          <p:nvCxnSpPr>
            <p:cNvPr id="1050" name="AutoShape 26"/>
            <p:cNvCxnSpPr>
              <a:cxnSpLocks noChangeShapeType="1"/>
              <a:stCxn id="1034" idx="2"/>
              <a:endCxn id="1041" idx="3"/>
            </p:cNvCxnSpPr>
            <p:nvPr/>
          </p:nvCxnSpPr>
          <p:spPr bwMode="auto">
            <a:xfrm rot="10800000">
              <a:off x="9829" y="5529"/>
              <a:ext cx="683" cy="1"/>
            </a:xfrm>
            <a:prstGeom prst="straightConnector1">
              <a:avLst/>
            </a:prstGeom>
            <a:noFill/>
            <a:ln w="19050">
              <a:solidFill>
                <a:srgbClr val="1F2427"/>
              </a:solidFill>
              <a:round/>
              <a:headEnd/>
              <a:tailEnd type="triangle" w="med" len="med"/>
            </a:ln>
            <a:effectLst/>
          </p:spPr>
        </p:cxnSp>
        <p:cxnSp>
          <p:nvCxnSpPr>
            <p:cNvPr id="1051" name="AutoShape 27"/>
            <p:cNvCxnSpPr>
              <a:cxnSpLocks noChangeShapeType="1"/>
              <a:stCxn id="1039" idx="3"/>
              <a:endCxn id="1035" idx="3"/>
            </p:cNvCxnSpPr>
            <p:nvPr/>
          </p:nvCxnSpPr>
          <p:spPr bwMode="auto">
            <a:xfrm flipH="1" flipV="1">
              <a:off x="9730" y="2195"/>
              <a:ext cx="100" cy="2510"/>
            </a:xfrm>
            <a:prstGeom prst="curvedConnector3">
              <a:avLst>
                <a:gd name="adj1" fmla="val -360000"/>
              </a:avLst>
            </a:prstGeom>
            <a:noFill/>
            <a:ln w="19050">
              <a:solidFill>
                <a:srgbClr val="1F2427"/>
              </a:solidFill>
              <a:round/>
              <a:headEnd/>
              <a:tailEnd type="triangle" w="med" len="med"/>
            </a:ln>
            <a:effectLst/>
          </p:spPr>
        </p:cxnSp>
        <p:sp>
          <p:nvSpPr>
            <p:cNvPr id="1052" name="Text Box 28"/>
            <p:cNvSpPr txBox="1">
              <a:spLocks noChangeArrowheads="1"/>
            </p:cNvSpPr>
            <p:nvPr/>
          </p:nvSpPr>
          <p:spPr bwMode="auto">
            <a:xfrm>
              <a:off x="8715" y="2330"/>
              <a:ext cx="1870"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takes actions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Text Box 29"/>
            <p:cNvSpPr txBox="1">
              <a:spLocks noChangeArrowheads="1"/>
            </p:cNvSpPr>
            <p:nvPr/>
          </p:nvSpPr>
          <p:spPr bwMode="auto">
            <a:xfrm>
              <a:off x="8560" y="3031"/>
              <a:ext cx="719"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updates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Text Box 30"/>
            <p:cNvSpPr txBox="1">
              <a:spLocks noChangeArrowheads="1"/>
            </p:cNvSpPr>
            <p:nvPr/>
          </p:nvSpPr>
          <p:spPr bwMode="auto">
            <a:xfrm>
              <a:off x="8481" y="4059"/>
              <a:ext cx="880"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monitors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Text Box 31"/>
            <p:cNvSpPr txBox="1">
              <a:spLocks noChangeArrowheads="1"/>
            </p:cNvSpPr>
            <p:nvPr/>
          </p:nvSpPr>
          <p:spPr bwMode="auto">
            <a:xfrm>
              <a:off x="7709" y="4849"/>
              <a:ext cx="1299"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suggests quests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Text Box 32"/>
            <p:cNvSpPr txBox="1">
              <a:spLocks noChangeArrowheads="1"/>
            </p:cNvSpPr>
            <p:nvPr/>
          </p:nvSpPr>
          <p:spPr bwMode="auto">
            <a:xfrm>
              <a:off x="8960" y="4849"/>
              <a:ext cx="1266" cy="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informs of completed quests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57" name="Text Box 33"/>
          <p:cNvSpPr txBox="1">
            <a:spLocks noChangeArrowheads="1"/>
          </p:cNvSpPr>
          <p:nvPr/>
        </p:nvSpPr>
        <p:spPr bwMode="auto">
          <a:xfrm rot="20935627">
            <a:off x="6758943" y="2238278"/>
            <a:ext cx="1955812" cy="745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offers new quests, quest-related actions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Grail Framework</a:t>
            </a:r>
            <a:endParaRPr lang="en-US" dirty="0"/>
          </a:p>
        </p:txBody>
      </p:sp>
      <p:sp>
        <p:nvSpPr>
          <p:cNvPr id="3" name="Content Placeholder 2"/>
          <p:cNvSpPr>
            <a:spLocks noGrp="1"/>
          </p:cNvSpPr>
          <p:nvPr>
            <p:ph idx="1"/>
          </p:nvPr>
        </p:nvSpPr>
        <p:spPr>
          <a:xfrm>
            <a:off x="152400" y="990600"/>
            <a:ext cx="8534400" cy="5059363"/>
          </a:xfrm>
        </p:spPr>
        <p:txBody>
          <a:bodyPr/>
          <a:lstStyle/>
          <a:p>
            <a:pPr>
              <a:buNone/>
            </a:pPr>
            <a:endParaRPr lang="en-US" dirty="0" smtClean="0"/>
          </a:p>
          <a:p>
            <a:pPr>
              <a:buNone/>
            </a:pPr>
            <a:r>
              <a:rPr lang="en-US" dirty="0" smtClean="0"/>
              <a:t>The </a:t>
            </a:r>
            <a:r>
              <a:rPr lang="en-US" dirty="0" err="1" smtClean="0"/>
              <a:t>GrailGM</a:t>
            </a:r>
            <a:r>
              <a:rPr lang="en-US" dirty="0" smtClean="0"/>
              <a:t> allows for quests to be decoupled from a specific NPC.</a:t>
            </a:r>
          </a:p>
          <a:p>
            <a:pPr>
              <a:buNone/>
            </a:pPr>
            <a:r>
              <a:rPr lang="en-US" dirty="0" smtClean="0"/>
              <a:t>This allows for NPC / player relationships to become part of the actions available and to be part of the developing story.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228600" y="990600"/>
            <a:ext cx="5486400" cy="5059363"/>
          </a:xfrm>
        </p:spPr>
        <p:txBody>
          <a:bodyPr/>
          <a:lstStyle/>
          <a:p>
            <a:pPr>
              <a:buNone/>
            </a:pPr>
            <a:endParaRPr lang="en-US" dirty="0" smtClean="0"/>
          </a:p>
          <a:p>
            <a:pPr>
              <a:buNone/>
            </a:pPr>
            <a:r>
              <a:rPr lang="en-US" dirty="0" smtClean="0"/>
              <a:t>We wish to enable players to have </a:t>
            </a:r>
            <a:r>
              <a:rPr lang="en-US" b="1" dirty="0" smtClean="0">
                <a:solidFill>
                  <a:schemeClr val="accent2">
                    <a:lumMod val="75000"/>
                  </a:schemeClr>
                </a:solidFill>
              </a:rPr>
              <a:t>deeper choices</a:t>
            </a:r>
            <a:r>
              <a:rPr lang="en-US" dirty="0" smtClean="0"/>
              <a:t> within the </a:t>
            </a:r>
            <a:r>
              <a:rPr lang="en-US" b="1" dirty="0" smtClean="0">
                <a:solidFill>
                  <a:schemeClr val="accent2">
                    <a:lumMod val="75000"/>
                  </a:schemeClr>
                </a:solidFill>
              </a:rPr>
              <a:t>game narrative</a:t>
            </a:r>
            <a:r>
              <a:rPr lang="en-US" dirty="0" smtClean="0"/>
              <a:t>.</a:t>
            </a:r>
            <a:endParaRPr lang="en-US" dirty="0"/>
          </a:p>
        </p:txBody>
      </p:sp>
      <p:pic>
        <p:nvPicPr>
          <p:cNvPr id="1026" name="Picture 2"/>
          <p:cNvPicPr>
            <a:picLocks noChangeAspect="1" noChangeArrowheads="1"/>
          </p:cNvPicPr>
          <p:nvPr/>
        </p:nvPicPr>
        <p:blipFill>
          <a:blip r:embed="rId3" cstate="print"/>
          <a:srcRect l="7500" t="800" r="60000" b="267"/>
          <a:stretch>
            <a:fillRect/>
          </a:stretch>
        </p:blipFill>
        <p:spPr bwMode="auto">
          <a:xfrm>
            <a:off x="5753946" y="808958"/>
            <a:ext cx="3390054" cy="5804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Combat Reliance</a:t>
            </a:r>
            <a:endParaRPr lang="en-US" dirty="0"/>
          </a:p>
        </p:txBody>
      </p:sp>
      <p:sp>
        <p:nvSpPr>
          <p:cNvPr id="3" name="Content Placeholder 2"/>
          <p:cNvSpPr>
            <a:spLocks noGrp="1"/>
          </p:cNvSpPr>
          <p:nvPr>
            <p:ph idx="1"/>
          </p:nvPr>
        </p:nvSpPr>
        <p:spPr>
          <a:xfrm>
            <a:off x="228600" y="990600"/>
            <a:ext cx="8610600" cy="5059363"/>
          </a:xfrm>
        </p:spPr>
        <p:txBody>
          <a:bodyPr/>
          <a:lstStyle/>
          <a:p>
            <a:pPr>
              <a:buNone/>
            </a:pPr>
            <a:endParaRPr lang="en-US" dirty="0" smtClean="0"/>
          </a:p>
          <a:p>
            <a:pPr>
              <a:buNone/>
            </a:pPr>
            <a:r>
              <a:rPr lang="en-US" dirty="0" smtClean="0"/>
              <a:t>The main mechanic for </a:t>
            </a:r>
            <a:r>
              <a:rPr lang="en-US" b="1" dirty="0" smtClean="0">
                <a:solidFill>
                  <a:schemeClr val="accent2">
                    <a:lumMod val="75000"/>
                  </a:schemeClr>
                </a:solidFill>
              </a:rPr>
              <a:t>choice</a:t>
            </a:r>
            <a:r>
              <a:rPr lang="en-US" dirty="0" smtClean="0"/>
              <a:t> is through </a:t>
            </a:r>
            <a:r>
              <a:rPr lang="en-US" b="1" dirty="0" smtClean="0">
                <a:solidFill>
                  <a:schemeClr val="accent2">
                    <a:lumMod val="75000"/>
                  </a:schemeClr>
                </a:solidFill>
              </a:rPr>
              <a:t>combat</a:t>
            </a:r>
            <a:r>
              <a:rPr lang="en-US" dirty="0" smtClean="0"/>
              <a:t>.</a:t>
            </a:r>
          </a:p>
          <a:p>
            <a:pPr>
              <a:buNone/>
            </a:pPr>
            <a:endParaRPr lang="en-US" dirty="0" smtClean="0"/>
          </a:p>
          <a:p>
            <a:pPr>
              <a:buNone/>
            </a:pPr>
            <a:r>
              <a:rPr lang="en-US" dirty="0" smtClean="0"/>
              <a:t>Meanwhile, </a:t>
            </a:r>
            <a:r>
              <a:rPr lang="en-US" b="1" dirty="0" smtClean="0">
                <a:solidFill>
                  <a:schemeClr val="accent2">
                    <a:lumMod val="75000"/>
                  </a:schemeClr>
                </a:solidFill>
              </a:rPr>
              <a:t>narrative</a:t>
            </a:r>
            <a:r>
              <a:rPr lang="en-US" dirty="0" smtClean="0"/>
              <a:t> is on a </a:t>
            </a:r>
            <a:r>
              <a:rPr lang="en-US" b="1" dirty="0" smtClean="0">
                <a:solidFill>
                  <a:schemeClr val="accent2">
                    <a:lumMod val="75000"/>
                  </a:schemeClr>
                </a:solidFill>
              </a:rPr>
              <a:t>fixed</a:t>
            </a:r>
            <a:r>
              <a:rPr lang="en-US" dirty="0" smtClean="0"/>
              <a:t> trajectory.</a:t>
            </a:r>
          </a:p>
        </p:txBody>
      </p:sp>
      <p:sp>
        <p:nvSpPr>
          <p:cNvPr id="4" name="Oval 3"/>
          <p:cNvSpPr/>
          <p:nvPr/>
        </p:nvSpPr>
        <p:spPr>
          <a:xfrm>
            <a:off x="457200" y="4724400"/>
            <a:ext cx="1371600" cy="1371600"/>
          </a:xfrm>
          <a:prstGeom prst="ellipse">
            <a:avLst/>
          </a:prstGeom>
          <a:solidFill>
            <a:srgbClr val="DCEFFC"/>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Oval 4"/>
          <p:cNvSpPr/>
          <p:nvPr/>
        </p:nvSpPr>
        <p:spPr>
          <a:xfrm>
            <a:off x="3810000" y="4724400"/>
            <a:ext cx="1371600" cy="1371600"/>
          </a:xfrm>
          <a:prstGeom prst="ellipse">
            <a:avLst/>
          </a:prstGeom>
          <a:solidFill>
            <a:srgbClr val="DCEFFC"/>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Oval 5"/>
          <p:cNvSpPr/>
          <p:nvPr/>
        </p:nvSpPr>
        <p:spPr>
          <a:xfrm>
            <a:off x="7315200" y="4724400"/>
            <a:ext cx="1371600" cy="1371600"/>
          </a:xfrm>
          <a:prstGeom prst="ellipse">
            <a:avLst/>
          </a:prstGeom>
          <a:solidFill>
            <a:srgbClr val="DCEFFC"/>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7" name="Straight Arrow Connector 6"/>
          <p:cNvCxnSpPr>
            <a:stCxn id="4" idx="6"/>
            <a:endCxn id="5" idx="2"/>
          </p:cNvCxnSpPr>
          <p:nvPr/>
        </p:nvCxnSpPr>
        <p:spPr>
          <a:xfrm>
            <a:off x="1828800" y="5410200"/>
            <a:ext cx="19812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5" idx="6"/>
            <a:endCxn id="6" idx="2"/>
          </p:cNvCxnSpPr>
          <p:nvPr/>
        </p:nvCxnSpPr>
        <p:spPr>
          <a:xfrm>
            <a:off x="5181600" y="5410200"/>
            <a:ext cx="2133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bwMode="auto">
          <a:xfrm>
            <a:off x="457200" y="5029200"/>
            <a:ext cx="144780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rPr>
              <a:t>Localized</a:t>
            </a:r>
            <a:r>
              <a:rPr kumimoji="0" lang="en-US" sz="2000" b="0" i="0" u="none" strike="noStrike" kern="0" cap="none" spc="0" normalizeH="0" noProof="0" dirty="0" smtClean="0">
                <a:ln>
                  <a:noFill/>
                </a:ln>
                <a:solidFill>
                  <a:srgbClr val="161A1C"/>
                </a:solidFill>
                <a:effectLst/>
                <a:uLnTx/>
                <a:uFillTx/>
                <a:latin typeface="Calibri" pitchFamily="34" charset="0"/>
                <a:ea typeface="+mn-ea"/>
                <a:cs typeface="+mn-cs"/>
              </a:rPr>
              <a:t> choices</a:t>
            </a:r>
            <a:endPar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
        <p:nvSpPr>
          <p:cNvPr id="10" name="TextBox 9"/>
          <p:cNvSpPr txBox="1"/>
          <p:nvPr/>
        </p:nvSpPr>
        <p:spPr bwMode="auto">
          <a:xfrm>
            <a:off x="3810000" y="5029200"/>
            <a:ext cx="144780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rPr>
              <a:t>Localized</a:t>
            </a:r>
            <a:r>
              <a:rPr kumimoji="0" lang="en-US" sz="2000" b="0" i="0" u="none" strike="noStrike" kern="0" cap="none" spc="0" normalizeH="0" noProof="0" dirty="0" smtClean="0">
                <a:ln>
                  <a:noFill/>
                </a:ln>
                <a:solidFill>
                  <a:srgbClr val="161A1C"/>
                </a:solidFill>
                <a:effectLst/>
                <a:uLnTx/>
                <a:uFillTx/>
                <a:latin typeface="Calibri" pitchFamily="34" charset="0"/>
                <a:ea typeface="+mn-ea"/>
                <a:cs typeface="+mn-cs"/>
              </a:rPr>
              <a:t> choices</a:t>
            </a:r>
            <a:endPar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
        <p:nvSpPr>
          <p:cNvPr id="11" name="TextBox 10"/>
          <p:cNvSpPr txBox="1"/>
          <p:nvPr/>
        </p:nvSpPr>
        <p:spPr bwMode="auto">
          <a:xfrm>
            <a:off x="7315200" y="5029200"/>
            <a:ext cx="144780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rPr>
              <a:t>Localized</a:t>
            </a:r>
            <a:r>
              <a:rPr kumimoji="0" lang="en-US" sz="2000" b="0" i="0" u="none" strike="noStrike" kern="0" cap="none" spc="0" normalizeH="0" noProof="0" dirty="0" smtClean="0">
                <a:ln>
                  <a:noFill/>
                </a:ln>
                <a:solidFill>
                  <a:srgbClr val="161A1C"/>
                </a:solidFill>
                <a:effectLst/>
                <a:uLnTx/>
                <a:uFillTx/>
                <a:latin typeface="Calibri" pitchFamily="34" charset="0"/>
                <a:ea typeface="+mn-ea"/>
                <a:cs typeface="+mn-cs"/>
              </a:rPr>
              <a:t> choices</a:t>
            </a:r>
            <a:endPar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
        <p:nvSpPr>
          <p:cNvPr id="12" name="TextBox 11"/>
          <p:cNvSpPr txBox="1"/>
          <p:nvPr/>
        </p:nvSpPr>
        <p:spPr bwMode="auto">
          <a:xfrm>
            <a:off x="2057400" y="5029200"/>
            <a:ext cx="1289135"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b="0" i="0" u="none" strike="noStrike" kern="0" cap="none" spc="0" normalizeH="0" baseline="0" noProof="0" dirty="0" smtClean="0">
                <a:ln>
                  <a:noFill/>
                </a:ln>
                <a:solidFill>
                  <a:srgbClr val="161A1C"/>
                </a:solidFill>
                <a:effectLst/>
                <a:uLnTx/>
                <a:uFillTx/>
                <a:latin typeface="Calibri" pitchFamily="34" charset="0"/>
                <a:ea typeface="+mn-ea"/>
                <a:cs typeface="+mn-cs"/>
              </a:rPr>
              <a:t>Linear story</a:t>
            </a:r>
          </a:p>
        </p:txBody>
      </p:sp>
      <p:sp>
        <p:nvSpPr>
          <p:cNvPr id="13" name="TextBox 12"/>
          <p:cNvSpPr txBox="1"/>
          <p:nvPr/>
        </p:nvSpPr>
        <p:spPr bwMode="auto">
          <a:xfrm>
            <a:off x="5486400" y="5029200"/>
            <a:ext cx="1289135"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b="0" i="0" u="none" strike="noStrike" kern="0" cap="none" spc="0" normalizeH="0" baseline="0" noProof="0" dirty="0" smtClean="0">
                <a:ln>
                  <a:noFill/>
                </a:ln>
                <a:solidFill>
                  <a:srgbClr val="161A1C"/>
                </a:solidFill>
                <a:effectLst/>
                <a:uLnTx/>
                <a:uFillTx/>
                <a:latin typeface="Calibri" pitchFamily="34" charset="0"/>
                <a:ea typeface="+mn-ea"/>
                <a:cs typeface="+mn-cs"/>
              </a:rPr>
              <a:t>Linear story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Quests</a:t>
            </a:r>
            <a:endParaRPr lang="en-US" dirty="0"/>
          </a:p>
        </p:txBody>
      </p:sp>
      <p:sp>
        <p:nvSpPr>
          <p:cNvPr id="3" name="Content Placeholder 2"/>
          <p:cNvSpPr>
            <a:spLocks noGrp="1"/>
          </p:cNvSpPr>
          <p:nvPr>
            <p:ph idx="1"/>
          </p:nvPr>
        </p:nvSpPr>
        <p:spPr>
          <a:xfrm>
            <a:off x="228600" y="990600"/>
            <a:ext cx="3962400" cy="5059363"/>
          </a:xfrm>
        </p:spPr>
        <p:txBody>
          <a:bodyPr/>
          <a:lstStyle/>
          <a:p>
            <a:pPr>
              <a:buNone/>
            </a:pPr>
            <a:endParaRPr lang="en-US" dirty="0" smtClean="0"/>
          </a:p>
          <a:p>
            <a:pPr>
              <a:buNone/>
            </a:pPr>
            <a:r>
              <a:rPr lang="en-US" dirty="0" smtClean="0"/>
              <a:t>Players move through </a:t>
            </a:r>
            <a:r>
              <a:rPr lang="en-US" b="1" dirty="0" smtClean="0">
                <a:solidFill>
                  <a:schemeClr val="accent2">
                    <a:lumMod val="75000"/>
                  </a:schemeClr>
                </a:solidFill>
              </a:rPr>
              <a:t>narrative</a:t>
            </a:r>
            <a:r>
              <a:rPr lang="en-US" dirty="0" smtClean="0"/>
              <a:t> in the form of </a:t>
            </a:r>
            <a:r>
              <a:rPr lang="en-US" b="1" dirty="0" smtClean="0">
                <a:solidFill>
                  <a:schemeClr val="accent2">
                    <a:lumMod val="75000"/>
                  </a:schemeClr>
                </a:solidFill>
              </a:rPr>
              <a:t>quests</a:t>
            </a:r>
            <a:r>
              <a:rPr lang="en-US" dirty="0" smtClean="0"/>
              <a:t>.</a:t>
            </a:r>
          </a:p>
          <a:p>
            <a:pPr>
              <a:buNone/>
            </a:pPr>
            <a:endParaRPr lang="en-US" dirty="0" smtClean="0"/>
          </a:p>
        </p:txBody>
      </p:sp>
      <p:pic>
        <p:nvPicPr>
          <p:cNvPr id="93" name="Picture 92" descr="questtree.jpg"/>
          <p:cNvPicPr>
            <a:picLocks noChangeAspect="1"/>
          </p:cNvPicPr>
          <p:nvPr/>
        </p:nvPicPr>
        <p:blipFill>
          <a:blip r:embed="rId3" cstate="print"/>
          <a:stretch>
            <a:fillRect/>
          </a:stretch>
        </p:blipFill>
        <p:spPr>
          <a:xfrm>
            <a:off x="4557762" y="838200"/>
            <a:ext cx="4357638" cy="5638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Playable Quests</a:t>
            </a:r>
            <a:endParaRPr lang="en-US" dirty="0"/>
          </a:p>
        </p:txBody>
      </p:sp>
      <p:sp>
        <p:nvSpPr>
          <p:cNvPr id="3" name="Content Placeholder 2"/>
          <p:cNvSpPr>
            <a:spLocks noGrp="1"/>
          </p:cNvSpPr>
          <p:nvPr>
            <p:ph idx="1"/>
          </p:nvPr>
        </p:nvSpPr>
        <p:spPr>
          <a:xfrm>
            <a:off x="228600" y="990600"/>
            <a:ext cx="4343400" cy="5059363"/>
          </a:xfrm>
        </p:spPr>
        <p:txBody>
          <a:bodyPr/>
          <a:lstStyle/>
          <a:p>
            <a:pPr>
              <a:buNone/>
            </a:pPr>
            <a:endParaRPr lang="en-US" dirty="0" smtClean="0"/>
          </a:p>
          <a:p>
            <a:pPr>
              <a:buNone/>
            </a:pPr>
            <a:r>
              <a:rPr lang="en-US" dirty="0" smtClean="0"/>
              <a:t>Quests </a:t>
            </a:r>
            <a:r>
              <a:rPr lang="en-US" b="1" dirty="0" smtClean="0">
                <a:solidFill>
                  <a:schemeClr val="accent2">
                    <a:lumMod val="75000"/>
                  </a:schemeClr>
                </a:solidFill>
              </a:rPr>
              <a:t>lack </a:t>
            </a:r>
            <a:r>
              <a:rPr lang="en-US" b="1" dirty="0" smtClean="0">
                <a:solidFill>
                  <a:schemeClr val="accent2">
                    <a:lumMod val="75000"/>
                  </a:schemeClr>
                </a:solidFill>
              </a:rPr>
              <a:t>interesting </a:t>
            </a:r>
            <a:r>
              <a:rPr lang="en-US" dirty="0" smtClean="0">
                <a:solidFill>
                  <a:schemeClr val="tx1"/>
                </a:solidFill>
              </a:rPr>
              <a:t>or</a:t>
            </a:r>
            <a:r>
              <a:rPr lang="en-US" b="1" dirty="0" smtClean="0">
                <a:solidFill>
                  <a:schemeClr val="accent2">
                    <a:lumMod val="75000"/>
                  </a:schemeClr>
                </a:solidFill>
              </a:rPr>
              <a:t> meaningful choices</a:t>
            </a:r>
            <a:r>
              <a:rPr lang="en-US" dirty="0" smtClean="0">
                <a:solidFill>
                  <a:schemeClr val="tx1"/>
                </a:solidFill>
              </a:rPr>
              <a:t>.</a:t>
            </a:r>
          </a:p>
          <a:p>
            <a:pPr>
              <a:buNone/>
            </a:pPr>
            <a:endParaRPr lang="en-US" dirty="0" smtClean="0">
              <a:solidFill>
                <a:schemeClr val="tx1"/>
              </a:solidFill>
            </a:endParaRPr>
          </a:p>
          <a:p>
            <a:pPr>
              <a:buNone/>
            </a:pPr>
            <a:r>
              <a:rPr lang="en-US" dirty="0" smtClean="0">
                <a:solidFill>
                  <a:schemeClr val="tx1"/>
                </a:solidFill>
              </a:rPr>
              <a:t>Quests are not playable.</a:t>
            </a:r>
            <a:endParaRPr lang="en-US" dirty="0" smtClean="0">
              <a:solidFill>
                <a:schemeClr val="tx1"/>
              </a:solidFill>
            </a:endParaRPr>
          </a:p>
          <a:p>
            <a:pPr>
              <a:buNone/>
            </a:pPr>
            <a:endParaRPr lang="en-US" sz="2000" i="1" dirty="0" smtClean="0">
              <a:solidFill>
                <a:schemeClr val="tx1"/>
              </a:solidFill>
            </a:endParaRPr>
          </a:p>
          <a:p>
            <a:pPr>
              <a:buNone/>
            </a:pPr>
            <a:endParaRPr lang="en-US" sz="2000" i="1" dirty="0" smtClean="0">
              <a:solidFill>
                <a:schemeClr val="tx1"/>
              </a:solidFill>
            </a:endParaRPr>
          </a:p>
        </p:txBody>
      </p:sp>
      <p:pic>
        <p:nvPicPr>
          <p:cNvPr id="2050" name="Picture 2"/>
          <p:cNvPicPr>
            <a:picLocks noChangeAspect="1" noChangeArrowheads="1"/>
          </p:cNvPicPr>
          <p:nvPr/>
        </p:nvPicPr>
        <p:blipFill>
          <a:blip r:embed="rId3" cstate="print"/>
          <a:srcRect l="2038" t="322" r="2650" b="322"/>
          <a:stretch>
            <a:fillRect/>
          </a:stretch>
        </p:blipFill>
        <p:spPr bwMode="auto">
          <a:xfrm>
            <a:off x="4751607" y="818927"/>
            <a:ext cx="4390750" cy="5791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GrailGM</a:t>
            </a:r>
            <a:endParaRPr lang="en-US" dirty="0"/>
          </a:p>
        </p:txBody>
      </p:sp>
      <p:grpSp>
        <p:nvGrpSpPr>
          <p:cNvPr id="1029" name="Group 5"/>
          <p:cNvGrpSpPr>
            <a:grpSpLocks noChangeAspect="1"/>
          </p:cNvGrpSpPr>
          <p:nvPr/>
        </p:nvGrpSpPr>
        <p:grpSpPr bwMode="auto">
          <a:xfrm>
            <a:off x="480619" y="1066800"/>
            <a:ext cx="8066774" cy="5257800"/>
            <a:chOff x="6072" y="1450"/>
            <a:chExt cx="5300" cy="5049"/>
          </a:xfrm>
        </p:grpSpPr>
        <p:sp>
          <p:nvSpPr>
            <p:cNvPr id="1030" name="AutoShape 6"/>
            <p:cNvSpPr>
              <a:spLocks noChangeAspect="1" noChangeArrowheads="1"/>
            </p:cNvSpPr>
            <p:nvPr/>
          </p:nvSpPr>
          <p:spPr bwMode="auto">
            <a:xfrm>
              <a:off x="6357" y="1450"/>
              <a:ext cx="4802" cy="504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p:cNvSpPr>
              <a:spLocks noChangeArrowheads="1"/>
            </p:cNvSpPr>
            <p:nvPr/>
          </p:nvSpPr>
          <p:spPr bwMode="auto">
            <a:xfrm>
              <a:off x="7377" y="4059"/>
              <a:ext cx="2706" cy="2440"/>
            </a:xfrm>
            <a:prstGeom prst="roundRect">
              <a:avLst>
                <a:gd name="adj" fmla="val 16667"/>
              </a:avLst>
            </a:prstGeom>
            <a:solidFill>
              <a:srgbClr val="C9F0FF"/>
            </a:solidFill>
            <a:ln w="12700">
              <a:solidFill>
                <a:srgbClr val="7BBAE1"/>
              </a:solidFill>
              <a:round/>
              <a:headEnd/>
              <a:tailEnd/>
            </a:ln>
            <a:effectLst/>
          </p:spPr>
          <p:txBody>
            <a:bodyPr vert="horz" wrap="square" lIns="91440" tIns="0" rIns="9144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cs typeface="Arial" pitchFamily="34" charset="0"/>
                </a:rPr>
                <a:t>GrailGM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7449" y="1500"/>
              <a:ext cx="2570" cy="2380"/>
            </a:xfrm>
            <a:prstGeom prst="roundRect">
              <a:avLst>
                <a:gd name="adj" fmla="val 16667"/>
              </a:avLst>
            </a:prstGeom>
            <a:solidFill>
              <a:srgbClr val="C2FF85"/>
            </a:solidFill>
            <a:ln w="12700">
              <a:solidFill>
                <a:srgbClr val="98BF63"/>
              </a:solidFill>
              <a:round/>
              <a:headEnd/>
              <a:tailEnd/>
            </a:ln>
            <a:effectLst/>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Game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6072" y="4749"/>
              <a:ext cx="860" cy="1581"/>
            </a:xfrm>
            <a:prstGeom prst="flowChartMagneticDisk">
              <a:avLst/>
            </a:prstGeom>
            <a:solidFill>
              <a:srgbClr val="FFE5E5"/>
            </a:solidFill>
            <a:ln w="12700">
              <a:solidFill>
                <a:srgbClr val="FFCDC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Quest Library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AutoShape 10"/>
            <p:cNvSpPr>
              <a:spLocks noChangeArrowheads="1"/>
            </p:cNvSpPr>
            <p:nvPr/>
          </p:nvSpPr>
          <p:spPr bwMode="auto">
            <a:xfrm>
              <a:off x="10512" y="4779"/>
              <a:ext cx="860" cy="1502"/>
            </a:xfrm>
            <a:prstGeom prst="flowChartMagneticDisk">
              <a:avLst/>
            </a:prstGeom>
            <a:solidFill>
              <a:srgbClr val="FFE5E5"/>
            </a:solidFill>
            <a:ln w="12700">
              <a:solidFill>
                <a:srgbClr val="FFCDC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Active Quests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AutoShape 11"/>
            <p:cNvSpPr>
              <a:spLocks noChangeArrowheads="1"/>
            </p:cNvSpPr>
            <p:nvPr/>
          </p:nvSpPr>
          <p:spPr bwMode="auto">
            <a:xfrm>
              <a:off x="7779" y="2039"/>
              <a:ext cx="1951" cy="31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Player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a:off x="7779" y="2629"/>
              <a:ext cx="1951" cy="31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Game System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7649" y="3189"/>
              <a:ext cx="731" cy="49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Player State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AutoShape 14"/>
            <p:cNvSpPr>
              <a:spLocks noChangeArrowheads="1"/>
            </p:cNvSpPr>
            <p:nvPr/>
          </p:nvSpPr>
          <p:spPr bwMode="auto">
            <a:xfrm>
              <a:off x="9099" y="3189"/>
              <a:ext cx="731" cy="491"/>
            </a:xfrm>
            <a:prstGeom prst="roundRect">
              <a:avLst>
                <a:gd name="adj" fmla="val 16667"/>
              </a:avLst>
            </a:prstGeom>
            <a:solidFill>
              <a:srgbClr val="FFFFFF"/>
            </a:solidFill>
            <a:ln w="12700">
              <a:solidFill>
                <a:srgbClr val="98BF63"/>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World State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AutoShape 15"/>
            <p:cNvSpPr>
              <a:spLocks noChangeArrowheads="1"/>
            </p:cNvSpPr>
            <p:nvPr/>
          </p:nvSpPr>
          <p:spPr bwMode="auto">
            <a:xfrm>
              <a:off x="7580" y="4549"/>
              <a:ext cx="2250" cy="311"/>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Quest Manager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AutoShape 16"/>
            <p:cNvSpPr>
              <a:spLocks noChangeArrowheads="1"/>
            </p:cNvSpPr>
            <p:nvPr/>
          </p:nvSpPr>
          <p:spPr bwMode="auto">
            <a:xfrm>
              <a:off x="7739" y="5303"/>
              <a:ext cx="830" cy="479"/>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Quest Filter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AutoShape 17"/>
            <p:cNvSpPr>
              <a:spLocks noChangeArrowheads="1"/>
            </p:cNvSpPr>
            <p:nvPr/>
          </p:nvSpPr>
          <p:spPr bwMode="auto">
            <a:xfrm>
              <a:off x="8790" y="5283"/>
              <a:ext cx="1039" cy="491"/>
            </a:xfrm>
            <a:prstGeom prst="roundRect">
              <a:avLst>
                <a:gd name="adj" fmla="val 16667"/>
              </a:avLst>
            </a:prstGeom>
            <a:solidFill>
              <a:srgbClr val="FFFFFF"/>
            </a:solidFill>
            <a:ln w="12700">
              <a:solidFill>
                <a:srgbClr val="8EBACE"/>
              </a:solidFill>
              <a:round/>
              <a:headEnd/>
              <a:tailEnd/>
            </a:ln>
            <a:effectLst/>
          </p:spPr>
          <p:txBody>
            <a:bodyPr vert="horz" wrap="square" lIns="0" tIns="9144" rIns="0" bIns="91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Active Quest Monitor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2" name="AutoShape 18"/>
            <p:cNvCxnSpPr>
              <a:cxnSpLocks noChangeShapeType="1"/>
              <a:stCxn id="1035" idx="2"/>
              <a:endCxn id="1036" idx="0"/>
            </p:cNvCxnSpPr>
            <p:nvPr/>
          </p:nvCxnSpPr>
          <p:spPr bwMode="auto">
            <a:xfrm>
              <a:off x="8755" y="2350"/>
              <a:ext cx="1" cy="279"/>
            </a:xfrm>
            <a:prstGeom prst="straightConnector1">
              <a:avLst/>
            </a:prstGeom>
            <a:noFill/>
            <a:ln w="19050">
              <a:solidFill>
                <a:srgbClr val="1F2427"/>
              </a:solidFill>
              <a:round/>
              <a:headEnd/>
              <a:tailEnd type="triangle" w="med" len="med"/>
            </a:ln>
            <a:effectLst/>
          </p:spPr>
        </p:cxnSp>
        <p:cxnSp>
          <p:nvCxnSpPr>
            <p:cNvPr id="1043" name="AutoShape 19"/>
            <p:cNvCxnSpPr>
              <a:cxnSpLocks noChangeShapeType="1"/>
              <a:stCxn id="1036" idx="2"/>
              <a:endCxn id="1037" idx="0"/>
            </p:cNvCxnSpPr>
            <p:nvPr/>
          </p:nvCxnSpPr>
          <p:spPr bwMode="auto">
            <a:xfrm flipH="1">
              <a:off x="8015" y="2940"/>
              <a:ext cx="740" cy="249"/>
            </a:xfrm>
            <a:prstGeom prst="straightConnector1">
              <a:avLst/>
            </a:prstGeom>
            <a:noFill/>
            <a:ln w="19050">
              <a:solidFill>
                <a:srgbClr val="1F2427"/>
              </a:solidFill>
              <a:round/>
              <a:headEnd/>
              <a:tailEnd type="triangle" w="med" len="med"/>
            </a:ln>
            <a:effectLst/>
          </p:spPr>
        </p:cxnSp>
        <p:cxnSp>
          <p:nvCxnSpPr>
            <p:cNvPr id="1044" name="AutoShape 20"/>
            <p:cNvCxnSpPr>
              <a:cxnSpLocks noChangeShapeType="1"/>
              <a:stCxn id="1036" idx="2"/>
              <a:endCxn id="1038" idx="0"/>
            </p:cNvCxnSpPr>
            <p:nvPr/>
          </p:nvCxnSpPr>
          <p:spPr bwMode="auto">
            <a:xfrm>
              <a:off x="8755" y="2940"/>
              <a:ext cx="710" cy="249"/>
            </a:xfrm>
            <a:prstGeom prst="straightConnector1">
              <a:avLst/>
            </a:prstGeom>
            <a:noFill/>
            <a:ln w="19050">
              <a:solidFill>
                <a:srgbClr val="1F2427"/>
              </a:solidFill>
              <a:round/>
              <a:headEnd/>
              <a:tailEnd type="triangle" w="med" len="med"/>
            </a:ln>
            <a:effectLst/>
          </p:spPr>
        </p:cxnSp>
        <p:cxnSp>
          <p:nvCxnSpPr>
            <p:cNvPr id="1045" name="AutoShape 21"/>
            <p:cNvCxnSpPr>
              <a:cxnSpLocks noChangeShapeType="1"/>
              <a:stCxn id="1039" idx="0"/>
              <a:endCxn id="1037" idx="2"/>
            </p:cNvCxnSpPr>
            <p:nvPr/>
          </p:nvCxnSpPr>
          <p:spPr bwMode="auto">
            <a:xfrm flipH="1" flipV="1">
              <a:off x="8015" y="3680"/>
              <a:ext cx="690" cy="869"/>
            </a:xfrm>
            <a:prstGeom prst="straightConnector1">
              <a:avLst/>
            </a:prstGeom>
            <a:noFill/>
            <a:ln w="19050">
              <a:solidFill>
                <a:srgbClr val="1F2427"/>
              </a:solidFill>
              <a:round/>
              <a:headEnd/>
              <a:tailEnd type="triangle" w="med" len="med"/>
            </a:ln>
            <a:effectLst/>
          </p:spPr>
        </p:cxnSp>
        <p:cxnSp>
          <p:nvCxnSpPr>
            <p:cNvPr id="1046" name="AutoShape 22"/>
            <p:cNvCxnSpPr>
              <a:cxnSpLocks noChangeShapeType="1"/>
              <a:stCxn id="1039" idx="0"/>
              <a:endCxn id="1038" idx="2"/>
            </p:cNvCxnSpPr>
            <p:nvPr/>
          </p:nvCxnSpPr>
          <p:spPr bwMode="auto">
            <a:xfrm flipV="1">
              <a:off x="8705" y="3680"/>
              <a:ext cx="760" cy="869"/>
            </a:xfrm>
            <a:prstGeom prst="straightConnector1">
              <a:avLst/>
            </a:prstGeom>
            <a:noFill/>
            <a:ln w="19050">
              <a:solidFill>
                <a:srgbClr val="1F2427"/>
              </a:solidFill>
              <a:round/>
              <a:headEnd/>
              <a:tailEnd type="triangle" w="med" len="med"/>
            </a:ln>
            <a:effectLst/>
          </p:spPr>
        </p:cxnSp>
        <p:cxnSp>
          <p:nvCxnSpPr>
            <p:cNvPr id="1047" name="AutoShape 23"/>
            <p:cNvCxnSpPr>
              <a:cxnSpLocks noChangeShapeType="1"/>
              <a:stCxn id="1040" idx="0"/>
              <a:endCxn id="1039" idx="2"/>
            </p:cNvCxnSpPr>
            <p:nvPr/>
          </p:nvCxnSpPr>
          <p:spPr bwMode="auto">
            <a:xfrm flipV="1">
              <a:off x="8154" y="4860"/>
              <a:ext cx="551" cy="443"/>
            </a:xfrm>
            <a:prstGeom prst="straightConnector1">
              <a:avLst/>
            </a:prstGeom>
            <a:noFill/>
            <a:ln w="19050">
              <a:solidFill>
                <a:srgbClr val="1F2427"/>
              </a:solidFill>
              <a:round/>
              <a:headEnd/>
              <a:tailEnd type="triangle" w="med" len="med"/>
            </a:ln>
            <a:effectLst/>
          </p:spPr>
        </p:cxnSp>
        <p:cxnSp>
          <p:nvCxnSpPr>
            <p:cNvPr id="1048" name="AutoShape 24"/>
            <p:cNvCxnSpPr>
              <a:cxnSpLocks noChangeShapeType="1"/>
              <a:stCxn id="1041" idx="0"/>
              <a:endCxn id="1039" idx="2"/>
            </p:cNvCxnSpPr>
            <p:nvPr/>
          </p:nvCxnSpPr>
          <p:spPr bwMode="auto">
            <a:xfrm flipH="1" flipV="1">
              <a:off x="8705" y="4860"/>
              <a:ext cx="605" cy="423"/>
            </a:xfrm>
            <a:prstGeom prst="straightConnector1">
              <a:avLst/>
            </a:prstGeom>
            <a:noFill/>
            <a:ln w="19050">
              <a:solidFill>
                <a:srgbClr val="1F2427"/>
              </a:solidFill>
              <a:round/>
              <a:headEnd/>
              <a:tailEnd type="triangle" w="med" len="med"/>
            </a:ln>
            <a:effectLst/>
          </p:spPr>
        </p:cxnSp>
        <p:cxnSp>
          <p:nvCxnSpPr>
            <p:cNvPr id="1049" name="AutoShape 25"/>
            <p:cNvCxnSpPr>
              <a:cxnSpLocks noChangeShapeType="1"/>
              <a:stCxn id="1033" idx="4"/>
              <a:endCxn id="1040" idx="1"/>
            </p:cNvCxnSpPr>
            <p:nvPr/>
          </p:nvCxnSpPr>
          <p:spPr bwMode="auto">
            <a:xfrm>
              <a:off x="6932" y="5539"/>
              <a:ext cx="807" cy="3"/>
            </a:xfrm>
            <a:prstGeom prst="straightConnector1">
              <a:avLst/>
            </a:prstGeom>
            <a:noFill/>
            <a:ln w="19050">
              <a:solidFill>
                <a:srgbClr val="1F2427"/>
              </a:solidFill>
              <a:round/>
              <a:headEnd/>
              <a:tailEnd type="triangle" w="med" len="med"/>
            </a:ln>
            <a:effectLst/>
          </p:spPr>
        </p:cxnSp>
        <p:cxnSp>
          <p:nvCxnSpPr>
            <p:cNvPr id="1050" name="AutoShape 26"/>
            <p:cNvCxnSpPr>
              <a:cxnSpLocks noChangeShapeType="1"/>
              <a:stCxn id="1034" idx="2"/>
              <a:endCxn id="1041" idx="3"/>
            </p:cNvCxnSpPr>
            <p:nvPr/>
          </p:nvCxnSpPr>
          <p:spPr bwMode="auto">
            <a:xfrm rot="10800000">
              <a:off x="9829" y="5529"/>
              <a:ext cx="683" cy="1"/>
            </a:xfrm>
            <a:prstGeom prst="straightConnector1">
              <a:avLst/>
            </a:prstGeom>
            <a:noFill/>
            <a:ln w="19050">
              <a:solidFill>
                <a:srgbClr val="1F2427"/>
              </a:solidFill>
              <a:round/>
              <a:headEnd/>
              <a:tailEnd type="triangle" w="med" len="med"/>
            </a:ln>
            <a:effectLst/>
          </p:spPr>
        </p:cxnSp>
        <p:cxnSp>
          <p:nvCxnSpPr>
            <p:cNvPr id="1051" name="AutoShape 27"/>
            <p:cNvCxnSpPr>
              <a:cxnSpLocks noChangeShapeType="1"/>
              <a:stCxn id="1039" idx="3"/>
              <a:endCxn id="1035" idx="3"/>
            </p:cNvCxnSpPr>
            <p:nvPr/>
          </p:nvCxnSpPr>
          <p:spPr bwMode="auto">
            <a:xfrm flipH="1" flipV="1">
              <a:off x="9730" y="2195"/>
              <a:ext cx="100" cy="2510"/>
            </a:xfrm>
            <a:prstGeom prst="curvedConnector3">
              <a:avLst>
                <a:gd name="adj1" fmla="val -360000"/>
              </a:avLst>
            </a:prstGeom>
            <a:noFill/>
            <a:ln w="19050">
              <a:solidFill>
                <a:srgbClr val="1F2427"/>
              </a:solidFill>
              <a:round/>
              <a:headEnd/>
              <a:tailEnd type="triangle" w="med" len="med"/>
            </a:ln>
            <a:effectLst/>
          </p:spPr>
        </p:cxnSp>
        <p:sp>
          <p:nvSpPr>
            <p:cNvPr id="1052" name="Text Box 28"/>
            <p:cNvSpPr txBox="1">
              <a:spLocks noChangeArrowheads="1"/>
            </p:cNvSpPr>
            <p:nvPr/>
          </p:nvSpPr>
          <p:spPr bwMode="auto">
            <a:xfrm>
              <a:off x="8715" y="2330"/>
              <a:ext cx="1870"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takes actions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Text Box 29"/>
            <p:cNvSpPr txBox="1">
              <a:spLocks noChangeArrowheads="1"/>
            </p:cNvSpPr>
            <p:nvPr/>
          </p:nvSpPr>
          <p:spPr bwMode="auto">
            <a:xfrm>
              <a:off x="8560" y="3031"/>
              <a:ext cx="719"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updates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Text Box 30"/>
            <p:cNvSpPr txBox="1">
              <a:spLocks noChangeArrowheads="1"/>
            </p:cNvSpPr>
            <p:nvPr/>
          </p:nvSpPr>
          <p:spPr bwMode="auto">
            <a:xfrm>
              <a:off x="8481" y="4059"/>
              <a:ext cx="880"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monitors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Text Box 31"/>
            <p:cNvSpPr txBox="1">
              <a:spLocks noChangeArrowheads="1"/>
            </p:cNvSpPr>
            <p:nvPr/>
          </p:nvSpPr>
          <p:spPr bwMode="auto">
            <a:xfrm>
              <a:off x="7709" y="4849"/>
              <a:ext cx="1299" cy="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suggests quests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Text Box 32"/>
            <p:cNvSpPr txBox="1">
              <a:spLocks noChangeArrowheads="1"/>
            </p:cNvSpPr>
            <p:nvPr/>
          </p:nvSpPr>
          <p:spPr bwMode="auto">
            <a:xfrm>
              <a:off x="8960" y="4849"/>
              <a:ext cx="1266" cy="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informs of completed quests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57" name="Text Box 33"/>
          <p:cNvSpPr txBox="1">
            <a:spLocks noChangeArrowheads="1"/>
          </p:cNvSpPr>
          <p:nvPr/>
        </p:nvSpPr>
        <p:spPr bwMode="auto">
          <a:xfrm>
            <a:off x="6781800" y="2971800"/>
            <a:ext cx="1955812" cy="745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0" i="0" u="none" strike="noStrike" cap="none" normalizeH="0" baseline="0" dirty="0" smtClean="0">
                <a:ln>
                  <a:noFill/>
                </a:ln>
                <a:solidFill>
                  <a:schemeClr val="tx1"/>
                </a:solidFill>
                <a:effectLst/>
                <a:latin typeface="Calibri" pitchFamily="34" charset="0"/>
                <a:cs typeface="Arial" pitchFamily="34" charset="0"/>
              </a:rPr>
              <a:t>offers new quests, quest-related actions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GrailGM</a:t>
            </a:r>
            <a:endParaRPr lang="en-US" dirty="0"/>
          </a:p>
        </p:txBody>
      </p:sp>
      <p:sp>
        <p:nvSpPr>
          <p:cNvPr id="3" name="Content Placeholder 2"/>
          <p:cNvSpPr>
            <a:spLocks noGrp="1"/>
          </p:cNvSpPr>
          <p:nvPr>
            <p:ph idx="1"/>
          </p:nvPr>
        </p:nvSpPr>
        <p:spPr>
          <a:xfrm>
            <a:off x="152400" y="990600"/>
            <a:ext cx="8763000" cy="5059363"/>
          </a:xfrm>
        </p:spPr>
        <p:txBody>
          <a:bodyPr/>
          <a:lstStyle/>
          <a:p>
            <a:pPr>
              <a:buNone/>
            </a:pPr>
            <a:endParaRPr lang="en-US" dirty="0" smtClean="0"/>
          </a:p>
          <a:p>
            <a:pPr>
              <a:buNone/>
            </a:pPr>
            <a:r>
              <a:rPr lang="en-US" dirty="0" smtClean="0"/>
              <a:t>The </a:t>
            </a:r>
            <a:r>
              <a:rPr lang="en-US" dirty="0" err="1" smtClean="0"/>
              <a:t>GrailGM</a:t>
            </a:r>
            <a:r>
              <a:rPr lang="en-US" dirty="0" smtClean="0"/>
              <a:t> selects pre-authored </a:t>
            </a:r>
            <a:r>
              <a:rPr lang="en-US" b="1" dirty="0" smtClean="0">
                <a:solidFill>
                  <a:schemeClr val="accent2">
                    <a:lumMod val="75000"/>
                  </a:schemeClr>
                </a:solidFill>
              </a:rPr>
              <a:t>quest pieces </a:t>
            </a:r>
            <a:r>
              <a:rPr lang="en-US" dirty="0" smtClean="0"/>
              <a:t>and </a:t>
            </a:r>
            <a:r>
              <a:rPr lang="en-US" b="1" dirty="0" smtClean="0">
                <a:solidFill>
                  <a:schemeClr val="accent2">
                    <a:lumMod val="75000"/>
                  </a:schemeClr>
                </a:solidFill>
              </a:rPr>
              <a:t>re-combines</a:t>
            </a:r>
            <a:r>
              <a:rPr lang="en-US" dirty="0" smtClean="0">
                <a:solidFill>
                  <a:schemeClr val="accent2">
                    <a:lumMod val="75000"/>
                  </a:schemeClr>
                </a:solidFill>
              </a:rPr>
              <a:t> </a:t>
            </a:r>
            <a:r>
              <a:rPr lang="en-US" dirty="0" smtClean="0"/>
              <a:t>them based on player actions.</a:t>
            </a:r>
            <a:endParaRPr lang="en-US" dirty="0"/>
          </a:p>
        </p:txBody>
      </p:sp>
      <p:cxnSp>
        <p:nvCxnSpPr>
          <p:cNvPr id="60" name="Straight Connector 59"/>
          <p:cNvCxnSpPr/>
          <p:nvPr/>
        </p:nvCxnSpPr>
        <p:spPr>
          <a:xfrm rot="5400000">
            <a:off x="3238500" y="4914900"/>
            <a:ext cx="1295400" cy="9144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a:xfrm rot="16200000" flipH="1">
            <a:off x="4610100" y="4838700"/>
            <a:ext cx="1219200" cy="9906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2" name="Straight Connector 61"/>
          <p:cNvCxnSpPr>
            <a:endCxn id="71" idx="0"/>
          </p:cNvCxnSpPr>
          <p:nvPr/>
        </p:nvCxnSpPr>
        <p:spPr>
          <a:xfrm rot="5400000">
            <a:off x="4171950" y="5086350"/>
            <a:ext cx="762000" cy="381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3" name="Straight Connector 62"/>
          <p:cNvCxnSpPr>
            <a:endCxn id="66" idx="0"/>
          </p:cNvCxnSpPr>
          <p:nvPr/>
        </p:nvCxnSpPr>
        <p:spPr>
          <a:xfrm rot="5400000">
            <a:off x="4305300" y="3771900"/>
            <a:ext cx="6858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rot="10800000" flipV="1">
            <a:off x="4876800" y="3505200"/>
            <a:ext cx="838200" cy="7620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a:off x="3581400" y="3505200"/>
            <a:ext cx="990600" cy="76200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66" name="Rounded Rectangle 65"/>
          <p:cNvSpPr/>
          <p:nvPr/>
        </p:nvSpPr>
        <p:spPr>
          <a:xfrm>
            <a:off x="3657600" y="4114800"/>
            <a:ext cx="19812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Quest Goal</a:t>
            </a:r>
            <a:endParaRPr lang="en-US" dirty="0"/>
          </a:p>
        </p:txBody>
      </p:sp>
      <p:sp>
        <p:nvSpPr>
          <p:cNvPr id="67" name="Rounded Rectangle 66"/>
          <p:cNvSpPr/>
          <p:nvPr/>
        </p:nvSpPr>
        <p:spPr>
          <a:xfrm>
            <a:off x="32766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68" name="Rounded Rectangle 67"/>
          <p:cNvSpPr/>
          <p:nvPr/>
        </p:nvSpPr>
        <p:spPr>
          <a:xfrm>
            <a:off x="42672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69" name="Rounded Rectangle 68"/>
          <p:cNvSpPr/>
          <p:nvPr/>
        </p:nvSpPr>
        <p:spPr>
          <a:xfrm>
            <a:off x="52578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70" name="Rounded Rectangle 69"/>
          <p:cNvSpPr/>
          <p:nvPr/>
        </p:nvSpPr>
        <p:spPr>
          <a:xfrm>
            <a:off x="2971800" y="59436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
        <p:nvSpPr>
          <p:cNvPr id="71" name="Rounded Rectangle 70"/>
          <p:cNvSpPr/>
          <p:nvPr/>
        </p:nvSpPr>
        <p:spPr>
          <a:xfrm>
            <a:off x="3962400" y="54864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
        <p:nvSpPr>
          <p:cNvPr id="72" name="Rounded Rectangle 71"/>
          <p:cNvSpPr/>
          <p:nvPr/>
        </p:nvSpPr>
        <p:spPr>
          <a:xfrm>
            <a:off x="5029200" y="5943600"/>
            <a:ext cx="1143000"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Solution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 Goals</a:t>
            </a:r>
            <a:endParaRPr lang="en-US" dirty="0"/>
          </a:p>
        </p:txBody>
      </p:sp>
      <p:sp>
        <p:nvSpPr>
          <p:cNvPr id="3" name="Content Placeholder 2"/>
          <p:cNvSpPr>
            <a:spLocks noGrp="1"/>
          </p:cNvSpPr>
          <p:nvPr>
            <p:ph idx="1"/>
          </p:nvPr>
        </p:nvSpPr>
        <p:spPr>
          <a:xfrm>
            <a:off x="152400" y="990600"/>
            <a:ext cx="8839200" cy="5059363"/>
          </a:xfrm>
        </p:spPr>
        <p:txBody>
          <a:bodyPr/>
          <a:lstStyle/>
          <a:p>
            <a:pPr>
              <a:buNone/>
            </a:pPr>
            <a:endParaRPr lang="en-US" dirty="0" smtClean="0"/>
          </a:p>
          <a:p>
            <a:pPr>
              <a:buNone/>
            </a:pPr>
            <a:r>
              <a:rPr lang="en-US" dirty="0" smtClean="0"/>
              <a:t>Quest goals are defined as the </a:t>
            </a:r>
            <a:r>
              <a:rPr lang="en-US" b="1" dirty="0" smtClean="0">
                <a:solidFill>
                  <a:schemeClr val="accent2">
                    <a:lumMod val="75000"/>
                  </a:schemeClr>
                </a:solidFill>
              </a:rPr>
              <a:t>game state change </a:t>
            </a:r>
            <a:r>
              <a:rPr lang="en-US" dirty="0" smtClean="0"/>
              <a:t>required for the quest to be considered complete.</a:t>
            </a:r>
            <a:endParaRPr lang="en-US" dirty="0"/>
          </a:p>
        </p:txBody>
      </p:sp>
      <p:cxnSp>
        <p:nvCxnSpPr>
          <p:cNvPr id="4" name="Straight Connector 3"/>
          <p:cNvCxnSpPr/>
          <p:nvPr/>
        </p:nvCxnSpPr>
        <p:spPr>
          <a:xfrm rot="5400000">
            <a:off x="3238500" y="4914900"/>
            <a:ext cx="1295400" cy="9144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6200000" flipH="1">
            <a:off x="4610100" y="4838700"/>
            <a:ext cx="1219200" cy="9906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6" name="Straight Connector 5"/>
          <p:cNvCxnSpPr>
            <a:endCxn id="15" idx="0"/>
          </p:cNvCxnSpPr>
          <p:nvPr/>
        </p:nvCxnSpPr>
        <p:spPr>
          <a:xfrm rot="5400000">
            <a:off x="4171950" y="5086350"/>
            <a:ext cx="762000" cy="381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7" name="Straight Connector 6"/>
          <p:cNvCxnSpPr>
            <a:endCxn id="10" idx="0"/>
          </p:cNvCxnSpPr>
          <p:nvPr/>
        </p:nvCxnSpPr>
        <p:spPr>
          <a:xfrm rot="5400000">
            <a:off x="4305300" y="3771900"/>
            <a:ext cx="685800" cy="0"/>
          </a:xfrm>
          <a:prstGeom prst="line">
            <a:avLst/>
          </a:prstGeom>
          <a:ln>
            <a:solidFill>
              <a:schemeClr val="tx1">
                <a:lumMod val="25000"/>
                <a:lumOff val="75000"/>
              </a:schemeClr>
            </a:solidFill>
            <a:prstDash val="dash"/>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rot="10800000" flipV="1">
            <a:off x="4876800" y="3505200"/>
            <a:ext cx="838200" cy="762000"/>
          </a:xfrm>
          <a:prstGeom prst="line">
            <a:avLst/>
          </a:prstGeom>
          <a:ln>
            <a:solidFill>
              <a:schemeClr val="tx1">
                <a:lumMod val="25000"/>
                <a:lumOff val="75000"/>
              </a:schemeClr>
            </a:solidFill>
            <a:prstDash val="dash"/>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3581400" y="3505200"/>
            <a:ext cx="990600" cy="762000"/>
          </a:xfrm>
          <a:prstGeom prst="line">
            <a:avLst/>
          </a:prstGeom>
          <a:ln>
            <a:solidFill>
              <a:schemeClr val="tx1">
                <a:lumMod val="25000"/>
                <a:lumOff val="75000"/>
              </a:schemeClr>
            </a:solidFill>
            <a:prstDash val="dash"/>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a:xfrm>
            <a:off x="3657600" y="4114800"/>
            <a:ext cx="19812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Quest Goal</a:t>
            </a:r>
            <a:endParaRPr lang="en-US" dirty="0"/>
          </a:p>
        </p:txBody>
      </p:sp>
      <p:sp>
        <p:nvSpPr>
          <p:cNvPr id="11" name="Rounded Rectangle 10"/>
          <p:cNvSpPr/>
          <p:nvPr/>
        </p:nvSpPr>
        <p:spPr>
          <a:xfrm>
            <a:off x="3276600" y="3200400"/>
            <a:ext cx="762000" cy="381000"/>
          </a:xfrm>
          <a:prstGeom prst="round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2" name="Rounded Rectangle 11"/>
          <p:cNvSpPr/>
          <p:nvPr/>
        </p:nvSpPr>
        <p:spPr>
          <a:xfrm>
            <a:off x="4267200" y="3200400"/>
            <a:ext cx="762000" cy="381000"/>
          </a:xfrm>
          <a:prstGeom prst="round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3" name="Rounded Rectangle 12"/>
          <p:cNvSpPr/>
          <p:nvPr/>
        </p:nvSpPr>
        <p:spPr>
          <a:xfrm>
            <a:off x="5257800" y="3200400"/>
            <a:ext cx="762000" cy="381000"/>
          </a:xfrm>
          <a:prstGeom prst="round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4" name="Rounded Rectangle 13"/>
          <p:cNvSpPr/>
          <p:nvPr/>
        </p:nvSpPr>
        <p:spPr>
          <a:xfrm>
            <a:off x="2971800" y="5943600"/>
            <a:ext cx="1143000"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Solution</a:t>
            </a:r>
            <a:endParaRPr lang="en-US" dirty="0">
              <a:solidFill>
                <a:schemeClr val="bg1"/>
              </a:solidFill>
            </a:endParaRPr>
          </a:p>
        </p:txBody>
      </p:sp>
      <p:sp>
        <p:nvSpPr>
          <p:cNvPr id="15" name="Rounded Rectangle 14"/>
          <p:cNvSpPr/>
          <p:nvPr/>
        </p:nvSpPr>
        <p:spPr>
          <a:xfrm>
            <a:off x="3962400" y="5486400"/>
            <a:ext cx="1143000"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Solution</a:t>
            </a:r>
            <a:endParaRPr lang="en-US" dirty="0">
              <a:solidFill>
                <a:schemeClr val="bg1"/>
              </a:solidFill>
            </a:endParaRPr>
          </a:p>
        </p:txBody>
      </p:sp>
      <p:sp>
        <p:nvSpPr>
          <p:cNvPr id="16" name="Rounded Rectangle 15"/>
          <p:cNvSpPr/>
          <p:nvPr/>
        </p:nvSpPr>
        <p:spPr>
          <a:xfrm>
            <a:off x="5029200" y="5943600"/>
            <a:ext cx="1143000"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Solution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NPCs</a:t>
            </a:r>
            <a:endParaRPr lang="en-US" dirty="0"/>
          </a:p>
        </p:txBody>
      </p:sp>
      <p:sp>
        <p:nvSpPr>
          <p:cNvPr id="3" name="Content Placeholder 2"/>
          <p:cNvSpPr>
            <a:spLocks noGrp="1"/>
          </p:cNvSpPr>
          <p:nvPr>
            <p:ph idx="1"/>
          </p:nvPr>
        </p:nvSpPr>
        <p:spPr>
          <a:xfrm>
            <a:off x="152400" y="990600"/>
            <a:ext cx="8763000" cy="5059363"/>
          </a:xfrm>
        </p:spPr>
        <p:txBody>
          <a:bodyPr/>
          <a:lstStyle/>
          <a:p>
            <a:pPr>
              <a:buNone/>
            </a:pPr>
            <a:endParaRPr lang="en-US" dirty="0" smtClean="0"/>
          </a:p>
          <a:p>
            <a:pPr>
              <a:buNone/>
            </a:pPr>
            <a:r>
              <a:rPr lang="en-US" dirty="0" smtClean="0"/>
              <a:t>Quests are no longer tied to particular NPCs. This allows the </a:t>
            </a:r>
            <a:r>
              <a:rPr lang="en-US" b="1" dirty="0" smtClean="0">
                <a:solidFill>
                  <a:schemeClr val="accent2">
                    <a:lumMod val="75000"/>
                  </a:schemeClr>
                </a:solidFill>
              </a:rPr>
              <a:t>NPCs</a:t>
            </a:r>
            <a:r>
              <a:rPr lang="en-US" dirty="0" smtClean="0"/>
              <a:t> to play a </a:t>
            </a:r>
            <a:r>
              <a:rPr lang="en-US" b="1" dirty="0" smtClean="0">
                <a:solidFill>
                  <a:schemeClr val="accent2">
                    <a:lumMod val="75000"/>
                  </a:schemeClr>
                </a:solidFill>
              </a:rPr>
              <a:t>larger part </a:t>
            </a:r>
            <a:r>
              <a:rPr lang="en-US" dirty="0" smtClean="0"/>
              <a:t>in the game interaction.</a:t>
            </a:r>
            <a:endParaRPr lang="en-US" dirty="0"/>
          </a:p>
        </p:txBody>
      </p:sp>
      <p:cxnSp>
        <p:nvCxnSpPr>
          <p:cNvPr id="4" name="Straight Connector 3"/>
          <p:cNvCxnSpPr/>
          <p:nvPr/>
        </p:nvCxnSpPr>
        <p:spPr>
          <a:xfrm rot="5400000">
            <a:off x="3238500" y="4914900"/>
            <a:ext cx="1295400" cy="9144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6200000" flipH="1">
            <a:off x="4610100" y="4838700"/>
            <a:ext cx="1219200" cy="9906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6" name="Straight Connector 5"/>
          <p:cNvCxnSpPr>
            <a:endCxn id="15" idx="0"/>
          </p:cNvCxnSpPr>
          <p:nvPr/>
        </p:nvCxnSpPr>
        <p:spPr>
          <a:xfrm rot="5400000">
            <a:off x="4171950" y="5086350"/>
            <a:ext cx="762000" cy="38100"/>
          </a:xfrm>
          <a:prstGeom prst="line">
            <a:avLst/>
          </a:prstGeom>
          <a:ln>
            <a:solidFill>
              <a:schemeClr val="tx1">
                <a:lumMod val="25000"/>
                <a:lumOff val="75000"/>
              </a:schemeClr>
            </a:solidFill>
            <a:prstDash val="dash"/>
          </a:ln>
        </p:spPr>
        <p:style>
          <a:lnRef idx="3">
            <a:schemeClr val="dk1"/>
          </a:lnRef>
          <a:fillRef idx="0">
            <a:schemeClr val="dk1"/>
          </a:fillRef>
          <a:effectRef idx="2">
            <a:schemeClr val="dk1"/>
          </a:effectRef>
          <a:fontRef idx="minor">
            <a:schemeClr val="tx1"/>
          </a:fontRef>
        </p:style>
      </p:cxnSp>
      <p:cxnSp>
        <p:nvCxnSpPr>
          <p:cNvPr id="7" name="Straight Connector 6"/>
          <p:cNvCxnSpPr>
            <a:endCxn id="10" idx="0"/>
          </p:cNvCxnSpPr>
          <p:nvPr/>
        </p:nvCxnSpPr>
        <p:spPr>
          <a:xfrm rot="5400000">
            <a:off x="4305300" y="3771900"/>
            <a:ext cx="6858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0800000" flipV="1">
            <a:off x="4876800" y="3505200"/>
            <a:ext cx="838200" cy="76200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581400" y="3505200"/>
            <a:ext cx="990600" cy="76200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3657600" y="4114800"/>
            <a:ext cx="1981200" cy="762000"/>
          </a:xfrm>
          <a:prstGeom prst="round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Quest Goal</a:t>
            </a:r>
            <a:endParaRPr lang="en-US" dirty="0"/>
          </a:p>
        </p:txBody>
      </p:sp>
      <p:sp>
        <p:nvSpPr>
          <p:cNvPr id="11" name="Rounded Rectangle 10"/>
          <p:cNvSpPr/>
          <p:nvPr/>
        </p:nvSpPr>
        <p:spPr>
          <a:xfrm>
            <a:off x="32766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2" name="Rounded Rectangle 11"/>
          <p:cNvSpPr/>
          <p:nvPr/>
        </p:nvSpPr>
        <p:spPr>
          <a:xfrm>
            <a:off x="42672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3" name="Rounded Rectangle 12"/>
          <p:cNvSpPr/>
          <p:nvPr/>
        </p:nvSpPr>
        <p:spPr>
          <a:xfrm>
            <a:off x="5257800" y="3200400"/>
            <a:ext cx="762000" cy="381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NPC</a:t>
            </a:r>
            <a:endParaRPr lang="en-US" dirty="0"/>
          </a:p>
        </p:txBody>
      </p:sp>
      <p:sp>
        <p:nvSpPr>
          <p:cNvPr id="14" name="Rounded Rectangle 13"/>
          <p:cNvSpPr/>
          <p:nvPr/>
        </p:nvSpPr>
        <p:spPr>
          <a:xfrm>
            <a:off x="2971800" y="5943600"/>
            <a:ext cx="1143000"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Solution</a:t>
            </a:r>
            <a:endParaRPr lang="en-US" dirty="0">
              <a:solidFill>
                <a:schemeClr val="bg1"/>
              </a:solidFill>
            </a:endParaRPr>
          </a:p>
        </p:txBody>
      </p:sp>
      <p:sp>
        <p:nvSpPr>
          <p:cNvPr id="15" name="Rounded Rectangle 14"/>
          <p:cNvSpPr/>
          <p:nvPr/>
        </p:nvSpPr>
        <p:spPr>
          <a:xfrm>
            <a:off x="3962400" y="5486400"/>
            <a:ext cx="1143000"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Solution</a:t>
            </a:r>
            <a:endParaRPr lang="en-US" dirty="0">
              <a:solidFill>
                <a:schemeClr val="bg1"/>
              </a:solidFill>
            </a:endParaRPr>
          </a:p>
        </p:txBody>
      </p:sp>
      <p:sp>
        <p:nvSpPr>
          <p:cNvPr id="16" name="Rounded Rectangle 15"/>
          <p:cNvSpPr/>
          <p:nvPr/>
        </p:nvSpPr>
        <p:spPr>
          <a:xfrm>
            <a:off x="5029200" y="5943600"/>
            <a:ext cx="1143000"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Solution</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is4">
  <a:themeElements>
    <a:clrScheme name="Custom 1">
      <a:dk1>
        <a:srgbClr val="1F2427"/>
      </a:dk1>
      <a:lt1>
        <a:srgbClr val="FFFFFF"/>
      </a:lt1>
      <a:dk2>
        <a:srgbClr val="1F2427"/>
      </a:dk2>
      <a:lt2>
        <a:srgbClr val="FFFFFF"/>
      </a:lt2>
      <a:accent1>
        <a:srgbClr val="C2FF85"/>
      </a:accent1>
      <a:accent2>
        <a:srgbClr val="BDE9FF"/>
      </a:accent2>
      <a:accent3>
        <a:srgbClr val="00B0F0"/>
      </a:accent3>
      <a:accent4>
        <a:srgbClr val="99FF33"/>
      </a:accent4>
      <a:accent5>
        <a:srgbClr val="1F2427"/>
      </a:accent5>
      <a:accent6>
        <a:srgbClr val="71828D"/>
      </a:accent6>
      <a:hlink>
        <a:srgbClr val="00B0F0"/>
      </a:hlink>
      <a:folHlink>
        <a:srgbClr val="71828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defRPr kumimoji="0" sz="2400" b="0" i="0" u="none" strike="noStrike" kern="0" cap="none" spc="0" normalizeH="0" baseline="0" noProof="0" dirty="0" smtClean="0">
            <a:ln>
              <a:noFill/>
            </a:ln>
            <a:solidFill>
              <a:srgbClr val="161A1C"/>
            </a:solidFill>
            <a:effectLst/>
            <a:uLnTx/>
            <a:uFillTx/>
            <a:latin typeface="Calibri" pitchFamily="34" charset="0"/>
            <a:ea typeface="+mn-ea"/>
            <a:cs typeface="+mn-cs"/>
          </a:defRPr>
        </a:defPPr>
      </a:lstStyle>
    </a:txDef>
  </a:objectDefaults>
  <a:extraClrSchemeLst>
    <a:extraClrScheme>
      <a:clrScheme name="e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is 13">
        <a:dk1>
          <a:srgbClr val="000000"/>
        </a:dk1>
        <a:lt1>
          <a:srgbClr val="FFFFFF"/>
        </a:lt1>
        <a:dk2>
          <a:srgbClr val="000000"/>
        </a:dk2>
        <a:lt2>
          <a:srgbClr val="808080"/>
        </a:lt2>
        <a:accent1>
          <a:srgbClr val="A4C76B"/>
        </a:accent1>
        <a:accent2>
          <a:srgbClr val="333399"/>
        </a:accent2>
        <a:accent3>
          <a:srgbClr val="FFFFFF"/>
        </a:accent3>
        <a:accent4>
          <a:srgbClr val="000000"/>
        </a:accent4>
        <a:accent5>
          <a:srgbClr val="CFE0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s 14">
        <a:dk1>
          <a:srgbClr val="000000"/>
        </a:dk1>
        <a:lt1>
          <a:srgbClr val="FFFFFF"/>
        </a:lt1>
        <a:dk2>
          <a:srgbClr val="000000"/>
        </a:dk2>
        <a:lt2>
          <a:srgbClr val="808080"/>
        </a:lt2>
        <a:accent1>
          <a:srgbClr val="B1CF7F"/>
        </a:accent1>
        <a:accent2>
          <a:srgbClr val="333399"/>
        </a:accent2>
        <a:accent3>
          <a:srgbClr val="FFFFFF"/>
        </a:accent3>
        <a:accent4>
          <a:srgbClr val="000000"/>
        </a:accent4>
        <a:accent5>
          <a:srgbClr val="D5E4C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s 15">
        <a:dk1>
          <a:srgbClr val="000000"/>
        </a:dk1>
        <a:lt1>
          <a:srgbClr val="FFFFFF"/>
        </a:lt1>
        <a:dk2>
          <a:srgbClr val="000000"/>
        </a:dk2>
        <a:lt2>
          <a:srgbClr val="808080"/>
        </a:lt2>
        <a:accent1>
          <a:srgbClr val="B1CF7F"/>
        </a:accent1>
        <a:accent2>
          <a:srgbClr val="38577C"/>
        </a:accent2>
        <a:accent3>
          <a:srgbClr val="FFFFFF"/>
        </a:accent3>
        <a:accent4>
          <a:srgbClr val="000000"/>
        </a:accent4>
        <a:accent5>
          <a:srgbClr val="D5E4C0"/>
        </a:accent5>
        <a:accent6>
          <a:srgbClr val="324E70"/>
        </a:accent6>
        <a:hlink>
          <a:srgbClr val="7B9CC4"/>
        </a:hlink>
        <a:folHlink>
          <a:srgbClr val="58732B"/>
        </a:folHlink>
      </a:clrScheme>
      <a:clrMap bg1="lt1" tx1="dk1" bg2="lt2" tx2="dk2" accent1="accent1" accent2="accent2" accent3="accent3" accent4="accent4" accent5="accent5" accent6="accent6" hlink="hlink" folHlink="folHlink"/>
    </a:extraClrScheme>
    <a:extraClrScheme>
      <a:clrScheme name="eis 16">
        <a:dk1>
          <a:srgbClr val="000000"/>
        </a:dk1>
        <a:lt1>
          <a:srgbClr val="FFFFFF"/>
        </a:lt1>
        <a:dk2>
          <a:srgbClr val="000000"/>
        </a:dk2>
        <a:lt2>
          <a:srgbClr val="808080"/>
        </a:lt2>
        <a:accent1>
          <a:srgbClr val="B1CF7F"/>
        </a:accent1>
        <a:accent2>
          <a:srgbClr val="38577C"/>
        </a:accent2>
        <a:accent3>
          <a:srgbClr val="FFFFFF"/>
        </a:accent3>
        <a:accent4>
          <a:srgbClr val="000000"/>
        </a:accent4>
        <a:accent5>
          <a:srgbClr val="D5E4C0"/>
        </a:accent5>
        <a:accent6>
          <a:srgbClr val="324E70"/>
        </a:accent6>
        <a:hlink>
          <a:srgbClr val="5882B4"/>
        </a:hlink>
        <a:folHlink>
          <a:srgbClr val="5873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8956</TotalTime>
  <Words>1087</Words>
  <Application>Microsoft Office PowerPoint</Application>
  <PresentationFormat>On-screen Show (4:3)</PresentationFormat>
  <Paragraphs>180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Wingdings</vt:lpstr>
      <vt:lpstr>Trebuchet MS</vt:lpstr>
      <vt:lpstr>eis4</vt:lpstr>
      <vt:lpstr>Rules of Engagement Moving beyond combat-based quests</vt:lpstr>
      <vt:lpstr>Motivation</vt:lpstr>
      <vt:lpstr>Combat Reliance</vt:lpstr>
      <vt:lpstr>Quests</vt:lpstr>
      <vt:lpstr>Playable Quests</vt:lpstr>
      <vt:lpstr>The GrailGM</vt:lpstr>
      <vt:lpstr>The GrailGM</vt:lpstr>
      <vt:lpstr>Quest Goals</vt:lpstr>
      <vt:lpstr>NPCs</vt:lpstr>
      <vt:lpstr>Solutions</vt:lpstr>
      <vt:lpstr>Demo</vt:lpstr>
      <vt:lpstr>Conclusion</vt:lpstr>
      <vt:lpstr>Thank You</vt:lpstr>
      <vt:lpstr>The GrailGM</vt:lpstr>
      <vt:lpstr>The GrailGM</vt:lpstr>
      <vt:lpstr>The Grail Framework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cp:lastModifiedBy>
  <cp:revision>505</cp:revision>
  <dcterms:created xsi:type="dcterms:W3CDTF">2009-05-20T01:32:47Z</dcterms:created>
  <dcterms:modified xsi:type="dcterms:W3CDTF">2010-06-18T18:18:16Z</dcterms:modified>
</cp:coreProperties>
</file>